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8" r:id="rId10"/>
    <p:sldId id="264" r:id="rId11"/>
    <p:sldId id="265" r:id="rId12"/>
    <p:sldId id="266" r:id="rId13"/>
    <p:sldId id="267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C6483-0435-4544-8309-BFB49F881ACD}" type="datetimeFigureOut">
              <a:rPr lang="en-GB" smtClean="0"/>
              <a:t>26/05/2025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964C8-140E-4B00-A6A4-74488AC36D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7372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C6483-0435-4544-8309-BFB49F881ACD}" type="datetimeFigureOut">
              <a:rPr lang="en-GB" smtClean="0"/>
              <a:t>26/05/2025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964C8-140E-4B00-A6A4-74488AC36D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3755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C6483-0435-4544-8309-BFB49F881ACD}" type="datetimeFigureOut">
              <a:rPr lang="en-GB" smtClean="0"/>
              <a:t>26/05/2025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964C8-140E-4B00-A6A4-74488AC36D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9662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C6483-0435-4544-8309-BFB49F881ACD}" type="datetimeFigureOut">
              <a:rPr lang="en-GB" smtClean="0"/>
              <a:t>26/05/2025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964C8-140E-4B00-A6A4-74488AC36D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5514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C6483-0435-4544-8309-BFB49F881ACD}" type="datetimeFigureOut">
              <a:rPr lang="en-GB" smtClean="0"/>
              <a:t>26/05/2025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964C8-140E-4B00-A6A4-74488AC36D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193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C6483-0435-4544-8309-BFB49F881ACD}" type="datetimeFigureOut">
              <a:rPr lang="en-GB" smtClean="0"/>
              <a:t>26/05/2025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964C8-140E-4B00-A6A4-74488AC36D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627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C6483-0435-4544-8309-BFB49F881ACD}" type="datetimeFigureOut">
              <a:rPr lang="en-GB" smtClean="0"/>
              <a:t>26/05/2025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964C8-140E-4B00-A6A4-74488AC36D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4214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C6483-0435-4544-8309-BFB49F881ACD}" type="datetimeFigureOut">
              <a:rPr lang="en-GB" smtClean="0"/>
              <a:t>26/05/2025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964C8-140E-4B00-A6A4-74488AC36D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1380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C6483-0435-4544-8309-BFB49F881ACD}" type="datetimeFigureOut">
              <a:rPr lang="en-GB" smtClean="0"/>
              <a:t>26/05/2025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964C8-140E-4B00-A6A4-74488AC36D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4312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C6483-0435-4544-8309-BFB49F881ACD}" type="datetimeFigureOut">
              <a:rPr lang="en-GB" smtClean="0"/>
              <a:t>26/05/2025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964C8-140E-4B00-A6A4-74488AC36D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9868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C6483-0435-4544-8309-BFB49F881ACD}" type="datetimeFigureOut">
              <a:rPr lang="en-GB" smtClean="0"/>
              <a:t>26/05/2025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964C8-140E-4B00-A6A4-74488AC36D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1382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C6483-0435-4544-8309-BFB49F881ACD}" type="datetimeFigureOut">
              <a:rPr lang="en-GB" smtClean="0"/>
              <a:t>26/05/2025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964C8-140E-4B00-A6A4-74488AC36D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0936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youtube.com/watch?v=AeO2u2bSD6A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>
                <a:latin typeface="Twinkl" pitchFamily="2" charset="0"/>
              </a:rPr>
              <a:t>Maths</a:t>
            </a:r>
            <a:r>
              <a:rPr lang="en-US" dirty="0" smtClean="0">
                <a:latin typeface="Twinkl" pitchFamily="2" charset="0"/>
              </a:rPr>
              <a:t> in the Early Years</a:t>
            </a:r>
            <a:endParaRPr lang="en-GB" dirty="0">
              <a:latin typeface="Twinkl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725" y="272959"/>
            <a:ext cx="2114550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8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 err="1" smtClean="0">
                <a:latin typeface="Twinkl" pitchFamily="2" charset="0"/>
              </a:rPr>
              <a:t>Maths</a:t>
            </a:r>
            <a:r>
              <a:rPr lang="en-US" sz="3000" dirty="0" smtClean="0">
                <a:latin typeface="Twinkl" pitchFamily="2" charset="0"/>
              </a:rPr>
              <a:t> is everywhere. </a:t>
            </a:r>
            <a:br>
              <a:rPr lang="en-US" sz="3000" dirty="0" smtClean="0">
                <a:latin typeface="Twinkl" pitchFamily="2" charset="0"/>
              </a:rPr>
            </a:br>
            <a:r>
              <a:rPr lang="en-US" sz="3000" dirty="0" smtClean="0">
                <a:latin typeface="Twinkl" pitchFamily="2" charset="0"/>
              </a:rPr>
              <a:t>Using five frames and ten frames as part of everything we do. </a:t>
            </a:r>
            <a:endParaRPr lang="en-GB" sz="3000" dirty="0">
              <a:latin typeface="Twinkl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27952" r="-2651" b="25512"/>
          <a:stretch/>
        </p:blipFill>
        <p:spPr>
          <a:xfrm>
            <a:off x="838200" y="2002971"/>
            <a:ext cx="4341482" cy="19681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7426" y="893853"/>
            <a:ext cx="4186374" cy="41863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5053" y="3568549"/>
            <a:ext cx="3909257" cy="31552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00" y="4763589"/>
            <a:ext cx="3274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winkl" pitchFamily="2" charset="0"/>
              </a:rPr>
              <a:t>There is a set way to fill a five or ten frame.</a:t>
            </a:r>
            <a:endParaRPr lang="en-GB" dirty="0">
              <a:latin typeface="Twink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25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winkl" pitchFamily="2" charset="0"/>
              </a:rPr>
              <a:t>How do we use them?</a:t>
            </a:r>
            <a:endParaRPr lang="en-GB" dirty="0">
              <a:latin typeface="Twinkl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latin typeface="Twinkl" pitchFamily="2" charset="0"/>
              </a:rPr>
              <a:t>Finding out who is here every day</a:t>
            </a:r>
          </a:p>
          <a:p>
            <a:pPr marL="0" indent="0">
              <a:buNone/>
            </a:pPr>
            <a:r>
              <a:rPr lang="en-US" dirty="0" smtClean="0">
                <a:latin typeface="Twinkl" pitchFamily="2" charset="0"/>
              </a:rPr>
              <a:t>Voting for the story to read at the end of the day</a:t>
            </a:r>
          </a:p>
          <a:p>
            <a:pPr marL="0" indent="0">
              <a:buNone/>
            </a:pPr>
            <a:r>
              <a:rPr lang="en-US" dirty="0" smtClean="0">
                <a:latin typeface="Twinkl" pitchFamily="2" charset="0"/>
              </a:rPr>
              <a:t>Rating books we have read</a:t>
            </a:r>
          </a:p>
          <a:p>
            <a:pPr marL="0" indent="0">
              <a:buNone/>
            </a:pPr>
            <a:r>
              <a:rPr lang="en-US" dirty="0" smtClean="0">
                <a:latin typeface="Twinkl" pitchFamily="2" charset="0"/>
              </a:rPr>
              <a:t>Counting down to events</a:t>
            </a:r>
          </a:p>
          <a:p>
            <a:pPr marL="0" indent="0">
              <a:buNone/>
            </a:pPr>
            <a:r>
              <a:rPr lang="en-US" dirty="0" smtClean="0">
                <a:latin typeface="Twinkl" pitchFamily="2" charset="0"/>
              </a:rPr>
              <a:t>Finding out how many are there without counting when there are large amounts</a:t>
            </a:r>
          </a:p>
          <a:p>
            <a:pPr marL="0" indent="0">
              <a:buNone/>
            </a:pPr>
            <a:r>
              <a:rPr lang="en-US" dirty="0" smtClean="0">
                <a:latin typeface="Twinkl" pitchFamily="2" charset="0"/>
              </a:rPr>
              <a:t>Making sure we have the correct amount of objects without counting them</a:t>
            </a:r>
          </a:p>
          <a:p>
            <a:pPr marL="0" indent="0">
              <a:buNone/>
            </a:pPr>
            <a:endParaRPr lang="en-US" dirty="0">
              <a:latin typeface="Twinkl" pitchFamily="2" charset="0"/>
            </a:endParaRPr>
          </a:p>
          <a:p>
            <a:pPr marL="0" indent="0">
              <a:buNone/>
            </a:pPr>
            <a:r>
              <a:rPr lang="en-US" dirty="0" smtClean="0">
                <a:latin typeface="Twinkl" pitchFamily="2" charset="0"/>
              </a:rPr>
              <a:t>We use concrete materials throughout the year but also model how this can look if we draw these rather than using resources. This is called ‘pictorial’. </a:t>
            </a:r>
            <a:endParaRPr lang="en-GB" dirty="0">
              <a:latin typeface="Twink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51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winkl" pitchFamily="2" charset="0"/>
              </a:rPr>
              <a:t>What else? </a:t>
            </a:r>
            <a:endParaRPr lang="en-GB" dirty="0">
              <a:latin typeface="Twinkl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8984" y="2276131"/>
            <a:ext cx="6065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winkl" pitchFamily="2" charset="0"/>
              </a:rPr>
              <a:t>We use part whole models to help the children to find these number bonds and recall them. </a:t>
            </a:r>
            <a:endParaRPr lang="en-GB" dirty="0">
              <a:latin typeface="Twinkl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128" y="365125"/>
            <a:ext cx="3971109" cy="22337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3601" r="719" b="23940"/>
          <a:stretch/>
        </p:blipFill>
        <p:spPr>
          <a:xfrm>
            <a:off x="212555" y="3333064"/>
            <a:ext cx="3955510" cy="33179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7216" y="3088439"/>
            <a:ext cx="2722190" cy="36295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5037" y="3095834"/>
            <a:ext cx="4267200" cy="30194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8984" y="1562331"/>
            <a:ext cx="6065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winkl" pitchFamily="2" charset="0"/>
              </a:rPr>
              <a:t>- Automatically recall number bonds for numbers 0-5 and some to 10. </a:t>
            </a:r>
            <a:endParaRPr lang="en-GB" dirty="0">
              <a:latin typeface="Twinkl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382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777549" cy="74957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winkl" pitchFamily="2" charset="0"/>
              </a:rPr>
              <a:t>Alongside this we </a:t>
            </a:r>
            <a:r>
              <a:rPr lang="en-US" dirty="0" err="1" smtClean="0">
                <a:latin typeface="Twinkl" pitchFamily="2" charset="0"/>
              </a:rPr>
              <a:t>practise</a:t>
            </a:r>
            <a:r>
              <a:rPr lang="en-US" dirty="0" smtClean="0">
                <a:latin typeface="Twinkl" pitchFamily="2" charset="0"/>
              </a:rPr>
              <a:t> forming the numerals to match the quantities we see.</a:t>
            </a:r>
            <a:endParaRPr lang="en-GB" dirty="0">
              <a:latin typeface="Twinkl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4075" y="1866741"/>
            <a:ext cx="1781175" cy="2562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201" y="1866741"/>
            <a:ext cx="1800225" cy="2543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2792" b="10090"/>
          <a:stretch/>
        </p:blipFill>
        <p:spPr>
          <a:xfrm>
            <a:off x="5270136" y="2037216"/>
            <a:ext cx="1818641" cy="2391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6539" y="1885791"/>
            <a:ext cx="1800225" cy="25431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9890" y="1936274"/>
            <a:ext cx="1764550" cy="249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94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winkl" pitchFamily="2" charset="0"/>
              </a:rPr>
              <a:t>How can you help at home?</a:t>
            </a:r>
            <a:endParaRPr lang="en-GB" dirty="0">
              <a:latin typeface="Twinkl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389" y="1759130"/>
            <a:ext cx="8055428" cy="418011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Twinkl" pitchFamily="2" charset="0"/>
              </a:rPr>
              <a:t>Spot amounts and numerals on walks or whilst you are out and about</a:t>
            </a:r>
          </a:p>
          <a:p>
            <a:r>
              <a:rPr lang="en-US" dirty="0" smtClean="0">
                <a:latin typeface="Twinkl" pitchFamily="2" charset="0"/>
              </a:rPr>
              <a:t>Encourage your child to </a:t>
            </a:r>
            <a:r>
              <a:rPr lang="en-US" dirty="0" err="1" smtClean="0">
                <a:latin typeface="Twinkl" pitchFamily="2" charset="0"/>
              </a:rPr>
              <a:t>subitise</a:t>
            </a:r>
            <a:r>
              <a:rPr lang="en-US" dirty="0" smtClean="0">
                <a:latin typeface="Twinkl" pitchFamily="2" charset="0"/>
              </a:rPr>
              <a:t> amounts – in nature, food, toys – avoid counting if you can – ask “what can you see?”</a:t>
            </a:r>
          </a:p>
          <a:p>
            <a:r>
              <a:rPr lang="en-US" dirty="0" smtClean="0">
                <a:latin typeface="Twinkl" pitchFamily="2" charset="0"/>
              </a:rPr>
              <a:t>Talk about ‘one more’ and ‘one less’ than amounts and what that might look like (food and baking or cooking is a good opportunity for this)</a:t>
            </a:r>
          </a:p>
          <a:p>
            <a:r>
              <a:rPr lang="en-US" dirty="0" smtClean="0">
                <a:latin typeface="Twinkl" pitchFamily="2" charset="0"/>
              </a:rPr>
              <a:t>Encourage talk about what they can see in story books –use the pictures – can they </a:t>
            </a:r>
            <a:r>
              <a:rPr lang="en-US" dirty="0" err="1" smtClean="0">
                <a:latin typeface="Twinkl" pitchFamily="2" charset="0"/>
              </a:rPr>
              <a:t>subitise</a:t>
            </a:r>
            <a:r>
              <a:rPr lang="en-US" dirty="0" smtClean="0">
                <a:latin typeface="Twinkl" pitchFamily="2" charset="0"/>
              </a:rPr>
              <a:t> what they see?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9822" y="180997"/>
            <a:ext cx="2752453" cy="16938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6478" y="1934016"/>
            <a:ext cx="2625634" cy="26256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0219" y="4453380"/>
            <a:ext cx="2362096" cy="223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8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Numbots</a:t>
            </a:r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being </a:t>
            </a:r>
            <a:r>
              <a:rPr lang="en-US" dirty="0" err="1" smtClean="0"/>
              <a:t>trialled</a:t>
            </a:r>
            <a:r>
              <a:rPr lang="en-US" dirty="0" smtClean="0"/>
              <a:t> across the school as a way of supporting </a:t>
            </a:r>
            <a:r>
              <a:rPr lang="en-US" dirty="0" err="1" smtClean="0"/>
              <a:t>maths</a:t>
            </a:r>
            <a:r>
              <a:rPr lang="en-US" dirty="0" smtClean="0"/>
              <a:t> at home</a:t>
            </a:r>
          </a:p>
          <a:p>
            <a:r>
              <a:rPr lang="en-US" dirty="0" err="1" smtClean="0"/>
              <a:t>Maths</a:t>
            </a:r>
            <a:r>
              <a:rPr lang="en-US" dirty="0" smtClean="0"/>
              <a:t> games for the children to play on a tablet or phone that support their school </a:t>
            </a:r>
            <a:r>
              <a:rPr lang="en-US" dirty="0" err="1" smtClean="0"/>
              <a:t>maths</a:t>
            </a:r>
            <a:r>
              <a:rPr lang="en-US" dirty="0" smtClean="0"/>
              <a:t> learning</a:t>
            </a:r>
          </a:p>
          <a:p>
            <a:r>
              <a:rPr lang="en-US" dirty="0" smtClean="0"/>
              <a:t>Teachers will set the tasks that are appropriate and support the learning in class</a:t>
            </a:r>
          </a:p>
          <a:p>
            <a:r>
              <a:rPr lang="en-US" dirty="0" smtClean="0"/>
              <a:t>There will not be a set amount of time to spend on </a:t>
            </a:r>
            <a:r>
              <a:rPr lang="en-US" dirty="0" err="1" smtClean="0"/>
              <a:t>Numbots</a:t>
            </a:r>
            <a:r>
              <a:rPr lang="en-US" dirty="0" smtClean="0"/>
              <a:t> and using it will be optional</a:t>
            </a:r>
          </a:p>
          <a:p>
            <a:r>
              <a:rPr lang="en-US" dirty="0" smtClean="0">
                <a:hlinkClick r:id="rId2"/>
              </a:rPr>
              <a:t>https://www.youtube.com/watch?v=AeO2u2bSD6A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70" y="230188"/>
            <a:ext cx="369570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76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634" y="326391"/>
            <a:ext cx="10225272" cy="357686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Twinkl" pitchFamily="2" charset="0"/>
              </a:rPr>
              <a:t>What do the children need to know and remember this year? </a:t>
            </a:r>
            <a:endParaRPr lang="en-GB" sz="2800" dirty="0">
              <a:latin typeface="Twinkl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16" y="745037"/>
            <a:ext cx="4752703" cy="5792357"/>
          </a:xfr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5460274" y="1698171"/>
            <a:ext cx="1698172" cy="8709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341327" y="1637211"/>
            <a:ext cx="26722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winkl" pitchFamily="2" charset="0"/>
              </a:rPr>
              <a:t>This is our focus for the first term to help to embed the number sense that all the children naturally have.</a:t>
            </a:r>
            <a:endParaRPr lang="en-GB" dirty="0">
              <a:latin typeface="Twink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39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3" y="137160"/>
            <a:ext cx="5138057" cy="6681170"/>
          </a:xfrm>
        </p:spPr>
      </p:pic>
      <p:sp>
        <p:nvSpPr>
          <p:cNvPr id="2" name="TextBox 1"/>
          <p:cNvSpPr txBox="1"/>
          <p:nvPr/>
        </p:nvSpPr>
        <p:spPr>
          <a:xfrm>
            <a:off x="5907741" y="484094"/>
            <a:ext cx="3233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winkl" pitchFamily="2" charset="0"/>
              </a:rPr>
              <a:t>Our end points for Reception. </a:t>
            </a:r>
            <a:endParaRPr lang="en-GB" dirty="0">
              <a:latin typeface="Twink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05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526741" cy="1325563"/>
          </a:xfrm>
        </p:spPr>
        <p:txBody>
          <a:bodyPr/>
          <a:lstStyle/>
          <a:p>
            <a:r>
              <a:rPr lang="en-US" dirty="0" smtClean="0">
                <a:latin typeface="Twinkl" pitchFamily="2" charset="0"/>
              </a:rPr>
              <a:t>What is </a:t>
            </a:r>
            <a:r>
              <a:rPr lang="en-US" dirty="0" err="1" smtClean="0">
                <a:latin typeface="Twinkl" pitchFamily="2" charset="0"/>
              </a:rPr>
              <a:t>subitising</a:t>
            </a:r>
            <a:r>
              <a:rPr lang="en-US" dirty="0" smtClean="0">
                <a:latin typeface="Twinkl" pitchFamily="2" charset="0"/>
              </a:rPr>
              <a:t>?</a:t>
            </a:r>
            <a:endParaRPr lang="en-GB" dirty="0">
              <a:latin typeface="Twinkl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Twinkl" pitchFamily="2" charset="0"/>
              </a:rPr>
              <a:t>It is the ability to know how many are in a set or group without counting them.</a:t>
            </a:r>
          </a:p>
          <a:p>
            <a:pPr marL="0" indent="0">
              <a:buNone/>
            </a:pPr>
            <a:r>
              <a:rPr lang="en-US" dirty="0" smtClean="0">
                <a:latin typeface="Twinkl" pitchFamily="2" charset="0"/>
              </a:rPr>
              <a:t>Children develop this skill from birth but sometimes the skill isn’t used once they are encouraged to count. </a:t>
            </a:r>
          </a:p>
          <a:p>
            <a:pPr marL="0" indent="0">
              <a:buNone/>
            </a:pPr>
            <a:endParaRPr lang="en-US" dirty="0">
              <a:latin typeface="Twinkl" pitchFamily="2" charset="0"/>
            </a:endParaRPr>
          </a:p>
          <a:p>
            <a:pPr marL="0" indent="0">
              <a:buNone/>
            </a:pPr>
            <a:r>
              <a:rPr lang="en-US" dirty="0" smtClean="0">
                <a:latin typeface="Twinkl" pitchFamily="2" charset="0"/>
              </a:rPr>
              <a:t>We know children can use their skill of </a:t>
            </a:r>
            <a:r>
              <a:rPr lang="en-US" dirty="0" err="1" smtClean="0">
                <a:latin typeface="Twinkl" pitchFamily="2" charset="0"/>
              </a:rPr>
              <a:t>subitising</a:t>
            </a:r>
            <a:r>
              <a:rPr lang="en-US" dirty="0" smtClean="0">
                <a:latin typeface="Twinkl" pitchFamily="2" charset="0"/>
              </a:rPr>
              <a:t> to see amounts beyond 10 and this helps them with their early addition and subtraction knowledge. </a:t>
            </a:r>
            <a:endParaRPr lang="en-GB" dirty="0">
              <a:latin typeface="Twinkl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1292" y="5288"/>
            <a:ext cx="2031626" cy="182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62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526741" cy="1325563"/>
          </a:xfrm>
        </p:spPr>
        <p:txBody>
          <a:bodyPr/>
          <a:lstStyle/>
          <a:p>
            <a:r>
              <a:rPr lang="en-US" dirty="0" smtClean="0">
                <a:latin typeface="Twinkl" pitchFamily="2" charset="0"/>
              </a:rPr>
              <a:t>What is </a:t>
            </a:r>
            <a:r>
              <a:rPr lang="en-US" dirty="0" err="1" smtClean="0">
                <a:latin typeface="Twinkl" pitchFamily="2" charset="0"/>
              </a:rPr>
              <a:t>subitising</a:t>
            </a:r>
            <a:r>
              <a:rPr lang="en-US" dirty="0" smtClean="0">
                <a:latin typeface="Twinkl" pitchFamily="2" charset="0"/>
              </a:rPr>
              <a:t>?</a:t>
            </a:r>
            <a:endParaRPr lang="en-GB" dirty="0">
              <a:latin typeface="Twinkl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Twinkl" pitchFamily="2" charset="0"/>
              </a:rPr>
              <a:t>What can you see? How do you see it?  </a:t>
            </a:r>
          </a:p>
          <a:p>
            <a:pPr marL="0" indent="0">
              <a:buNone/>
            </a:pPr>
            <a:endParaRPr lang="en-GB" dirty="0">
              <a:latin typeface="Twinkl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2682" y="253097"/>
            <a:ext cx="2805953" cy="15778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9146" y="2415989"/>
            <a:ext cx="4321548" cy="432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3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winkl" pitchFamily="2" charset="0"/>
              </a:rPr>
              <a:t>What do you see?</a:t>
            </a:r>
            <a:br>
              <a:rPr lang="en-US" dirty="0" smtClean="0">
                <a:latin typeface="Twinkl" pitchFamily="2" charset="0"/>
              </a:rPr>
            </a:br>
            <a:r>
              <a:rPr lang="en-US" dirty="0" smtClean="0">
                <a:latin typeface="Twinkl" pitchFamily="2" charset="0"/>
              </a:rPr>
              <a:t>How do you see it?</a:t>
            </a:r>
            <a:endParaRPr lang="en-GB" dirty="0">
              <a:latin typeface="Twinkl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9326" y="1800198"/>
            <a:ext cx="5008901" cy="448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3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winkl" pitchFamily="2" charset="0"/>
              </a:rPr>
              <a:t>Use any objects but keep things clear and simple</a:t>
            </a:r>
            <a:endParaRPr lang="en-GB" dirty="0">
              <a:latin typeface="Twinkl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502" t="28092" r="3036" b="16271"/>
          <a:stretch/>
        </p:blipFill>
        <p:spPr>
          <a:xfrm>
            <a:off x="853440" y="2072640"/>
            <a:ext cx="4773955" cy="35966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395" y="1302657"/>
            <a:ext cx="3918857" cy="52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01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winkl" pitchFamily="2" charset="0"/>
              </a:rPr>
              <a:t>What next?</a:t>
            </a:r>
            <a:endParaRPr lang="en-GB" dirty="0">
              <a:latin typeface="Twinkl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814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We use five frames and ten frames to work out how many objects we can see to support our </a:t>
            </a:r>
            <a:r>
              <a:rPr lang="en-US" dirty="0" err="1" smtClean="0"/>
              <a:t>subitising</a:t>
            </a:r>
            <a:r>
              <a:rPr lang="en-US" dirty="0" smtClean="0"/>
              <a:t>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Our self registration every morning…..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7" t="25584" r="19990" b="8560"/>
          <a:stretch/>
        </p:blipFill>
        <p:spPr>
          <a:xfrm>
            <a:off x="7889964" y="2454502"/>
            <a:ext cx="2325189" cy="32000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28" t="34667" r="-1192" b="35272"/>
          <a:stretch/>
        </p:blipFill>
        <p:spPr>
          <a:xfrm>
            <a:off x="1602377" y="3526652"/>
            <a:ext cx="5460274" cy="206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93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winkl" pitchFamily="2" charset="0"/>
              </a:rPr>
              <a:t>Voting for stories, our birthday displays and rating our story books all involve </a:t>
            </a:r>
            <a:r>
              <a:rPr lang="en-US" dirty="0" err="1" smtClean="0">
                <a:latin typeface="Twinkl" pitchFamily="2" charset="0"/>
              </a:rPr>
              <a:t>subitising</a:t>
            </a:r>
            <a:r>
              <a:rPr lang="en-US" dirty="0" smtClean="0">
                <a:latin typeface="Twinkl" pitchFamily="2" charset="0"/>
              </a:rPr>
              <a:t> and using five and ten frames</a:t>
            </a:r>
            <a:endParaRPr lang="en-GB" dirty="0">
              <a:latin typeface="Twinkl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00" y="1912711"/>
            <a:ext cx="3263503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" b="42539"/>
          <a:stretch/>
        </p:blipFill>
        <p:spPr>
          <a:xfrm>
            <a:off x="4929051" y="1873068"/>
            <a:ext cx="3727270" cy="2864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639" y="2586445"/>
            <a:ext cx="2942408" cy="392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7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1919</TotalTime>
  <Words>515</Words>
  <Application>Microsoft Office PowerPoint</Application>
  <PresentationFormat>Widescreen</PresentationFormat>
  <Paragraphs>44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Twinkl</vt:lpstr>
      <vt:lpstr>Office Theme</vt:lpstr>
      <vt:lpstr>Maths in the Early Years</vt:lpstr>
      <vt:lpstr>What do the children need to know and remember this year? </vt:lpstr>
      <vt:lpstr>PowerPoint Presentation</vt:lpstr>
      <vt:lpstr>What is subitising?</vt:lpstr>
      <vt:lpstr>What is subitising?</vt:lpstr>
      <vt:lpstr>What do you see? How do you see it?</vt:lpstr>
      <vt:lpstr>Use any objects but keep things clear and simple</vt:lpstr>
      <vt:lpstr>What next?</vt:lpstr>
      <vt:lpstr>Voting for stories, our birthday displays and rating our story books all involve subitising and using five and ten frames</vt:lpstr>
      <vt:lpstr>Maths is everywhere.  Using five frames and ten frames as part of everything we do. </vt:lpstr>
      <vt:lpstr>How do we use them?</vt:lpstr>
      <vt:lpstr>What else? </vt:lpstr>
      <vt:lpstr>Alongside this we practise forming the numerals to match the quantities we see.</vt:lpstr>
      <vt:lpstr>How can you help at home?</vt:lpstr>
      <vt:lpstr> Numbots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Maths in the Early Years</dc:title>
  <dc:creator>Taryn Montgomery-Smith</dc:creator>
  <cp:lastModifiedBy>Mir Gwilliam-Parkes</cp:lastModifiedBy>
  <cp:revision>24</cp:revision>
  <dcterms:created xsi:type="dcterms:W3CDTF">2022-10-05T10:00:08Z</dcterms:created>
  <dcterms:modified xsi:type="dcterms:W3CDTF">2025-05-26T13:35:29Z</dcterms:modified>
</cp:coreProperties>
</file>