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7"/>
  </p:handoutMasterIdLst>
  <p:sldIdLst>
    <p:sldId id="256" r:id="rId5"/>
    <p:sldId id="257" r:id="rId6"/>
    <p:sldId id="258" r:id="rId7"/>
    <p:sldId id="259" r:id="rId8"/>
    <p:sldId id="262" r:id="rId9"/>
    <p:sldId id="260" r:id="rId10"/>
    <p:sldId id="261" r:id="rId11"/>
    <p:sldId id="263" r:id="rId12"/>
    <p:sldId id="264" r:id="rId13"/>
    <p:sldId id="265" r:id="rId14"/>
    <p:sldId id="268" r:id="rId15"/>
    <p:sldId id="270" r:id="rId16"/>
    <p:sldId id="266" r:id="rId17"/>
    <p:sldId id="267" r:id="rId18"/>
    <p:sldId id="272" r:id="rId19"/>
    <p:sldId id="278" r:id="rId20"/>
    <p:sldId id="273" r:id="rId21"/>
    <p:sldId id="274" r:id="rId22"/>
    <p:sldId id="276" r:id="rId23"/>
    <p:sldId id="275" r:id="rId24"/>
    <p:sldId id="279" r:id="rId25"/>
    <p:sldId id="277"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D93BD50-24FD-49FE-8CF3-F9B3CF3EA8A4}" type="datetimeFigureOut">
              <a:rPr lang="en-GB" smtClean="0"/>
              <a:t>04/10/2024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4ED9D48-1BB2-4413-A8CF-6417082C3BC9}" type="slidenum">
              <a:rPr lang="en-GB" smtClean="0"/>
              <a:t>‹#›</a:t>
            </a:fld>
            <a:endParaRPr lang="en-GB"/>
          </a:p>
        </p:txBody>
      </p:sp>
    </p:spTree>
    <p:extLst>
      <p:ext uri="{BB962C8B-B14F-4D97-AF65-F5344CB8AC3E}">
        <p14:creationId xmlns:p14="http://schemas.microsoft.com/office/powerpoint/2010/main" val="15806328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9F0E88-31F9-4C44-AB94-2310B18C9D1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5D07EE-DD0E-4833-9F17-B98CA32CFA48}" type="slidenum">
              <a:rPr lang="en-GB" smtClean="0"/>
              <a:t>‹#›</a:t>
            </a:fld>
            <a:endParaRPr lang="en-GB"/>
          </a:p>
        </p:txBody>
      </p:sp>
    </p:spTree>
    <p:extLst>
      <p:ext uri="{BB962C8B-B14F-4D97-AF65-F5344CB8AC3E}">
        <p14:creationId xmlns:p14="http://schemas.microsoft.com/office/powerpoint/2010/main" val="393976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9F0E88-31F9-4C44-AB94-2310B18C9D1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5D07EE-DD0E-4833-9F17-B98CA32CFA48}" type="slidenum">
              <a:rPr lang="en-GB" smtClean="0"/>
              <a:t>‹#›</a:t>
            </a:fld>
            <a:endParaRPr lang="en-GB"/>
          </a:p>
        </p:txBody>
      </p:sp>
    </p:spTree>
    <p:extLst>
      <p:ext uri="{BB962C8B-B14F-4D97-AF65-F5344CB8AC3E}">
        <p14:creationId xmlns:p14="http://schemas.microsoft.com/office/powerpoint/2010/main" val="227672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9F0E88-31F9-4C44-AB94-2310B18C9D1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5D07EE-DD0E-4833-9F17-B98CA32CFA48}" type="slidenum">
              <a:rPr lang="en-GB" smtClean="0"/>
              <a:t>‹#›</a:t>
            </a:fld>
            <a:endParaRPr lang="en-GB"/>
          </a:p>
        </p:txBody>
      </p:sp>
    </p:spTree>
    <p:extLst>
      <p:ext uri="{BB962C8B-B14F-4D97-AF65-F5344CB8AC3E}">
        <p14:creationId xmlns:p14="http://schemas.microsoft.com/office/powerpoint/2010/main" val="287344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9F0E88-31F9-4C44-AB94-2310B18C9D1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5D07EE-DD0E-4833-9F17-B98CA32CFA48}" type="slidenum">
              <a:rPr lang="en-GB" smtClean="0"/>
              <a:t>‹#›</a:t>
            </a:fld>
            <a:endParaRPr lang="en-GB"/>
          </a:p>
        </p:txBody>
      </p:sp>
    </p:spTree>
    <p:extLst>
      <p:ext uri="{BB962C8B-B14F-4D97-AF65-F5344CB8AC3E}">
        <p14:creationId xmlns:p14="http://schemas.microsoft.com/office/powerpoint/2010/main" val="341427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9F0E88-31F9-4C44-AB94-2310B18C9D1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5D07EE-DD0E-4833-9F17-B98CA32CFA48}" type="slidenum">
              <a:rPr lang="en-GB" smtClean="0"/>
              <a:t>‹#›</a:t>
            </a:fld>
            <a:endParaRPr lang="en-GB"/>
          </a:p>
        </p:txBody>
      </p:sp>
    </p:spTree>
    <p:extLst>
      <p:ext uri="{BB962C8B-B14F-4D97-AF65-F5344CB8AC3E}">
        <p14:creationId xmlns:p14="http://schemas.microsoft.com/office/powerpoint/2010/main" val="302755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9F0E88-31F9-4C44-AB94-2310B18C9D12}"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5D07EE-DD0E-4833-9F17-B98CA32CFA48}" type="slidenum">
              <a:rPr lang="en-GB" smtClean="0"/>
              <a:t>‹#›</a:t>
            </a:fld>
            <a:endParaRPr lang="en-GB"/>
          </a:p>
        </p:txBody>
      </p:sp>
    </p:spTree>
    <p:extLst>
      <p:ext uri="{BB962C8B-B14F-4D97-AF65-F5344CB8AC3E}">
        <p14:creationId xmlns:p14="http://schemas.microsoft.com/office/powerpoint/2010/main" val="395507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9F0E88-31F9-4C44-AB94-2310B18C9D12}" type="datetimeFigureOut">
              <a:rPr lang="en-GB" smtClean="0"/>
              <a:t>04/10/2024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5D07EE-DD0E-4833-9F17-B98CA32CFA48}" type="slidenum">
              <a:rPr lang="en-GB" smtClean="0"/>
              <a:t>‹#›</a:t>
            </a:fld>
            <a:endParaRPr lang="en-GB"/>
          </a:p>
        </p:txBody>
      </p:sp>
    </p:spTree>
    <p:extLst>
      <p:ext uri="{BB962C8B-B14F-4D97-AF65-F5344CB8AC3E}">
        <p14:creationId xmlns:p14="http://schemas.microsoft.com/office/powerpoint/2010/main" val="249045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9F0E88-31F9-4C44-AB94-2310B18C9D12}" type="datetimeFigureOut">
              <a:rPr lang="en-GB" smtClean="0"/>
              <a:t>04/10/2024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5D07EE-DD0E-4833-9F17-B98CA32CFA48}" type="slidenum">
              <a:rPr lang="en-GB" smtClean="0"/>
              <a:t>‹#›</a:t>
            </a:fld>
            <a:endParaRPr lang="en-GB"/>
          </a:p>
        </p:txBody>
      </p:sp>
    </p:spTree>
    <p:extLst>
      <p:ext uri="{BB962C8B-B14F-4D97-AF65-F5344CB8AC3E}">
        <p14:creationId xmlns:p14="http://schemas.microsoft.com/office/powerpoint/2010/main" val="423374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9F0E88-31F9-4C44-AB94-2310B18C9D12}" type="datetimeFigureOut">
              <a:rPr lang="en-GB" smtClean="0"/>
              <a:t>04/10/2024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5D07EE-DD0E-4833-9F17-B98CA32CFA48}" type="slidenum">
              <a:rPr lang="en-GB" smtClean="0"/>
              <a:t>‹#›</a:t>
            </a:fld>
            <a:endParaRPr lang="en-GB"/>
          </a:p>
        </p:txBody>
      </p:sp>
    </p:spTree>
    <p:extLst>
      <p:ext uri="{BB962C8B-B14F-4D97-AF65-F5344CB8AC3E}">
        <p14:creationId xmlns:p14="http://schemas.microsoft.com/office/powerpoint/2010/main" val="40162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9F0E88-31F9-4C44-AB94-2310B18C9D12}"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5D07EE-DD0E-4833-9F17-B98CA32CFA48}" type="slidenum">
              <a:rPr lang="en-GB" smtClean="0"/>
              <a:t>‹#›</a:t>
            </a:fld>
            <a:endParaRPr lang="en-GB"/>
          </a:p>
        </p:txBody>
      </p:sp>
    </p:spTree>
    <p:extLst>
      <p:ext uri="{BB962C8B-B14F-4D97-AF65-F5344CB8AC3E}">
        <p14:creationId xmlns:p14="http://schemas.microsoft.com/office/powerpoint/2010/main" val="264042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9F0E88-31F9-4C44-AB94-2310B18C9D12}"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5D07EE-DD0E-4833-9F17-B98CA32CFA48}" type="slidenum">
              <a:rPr lang="en-GB" smtClean="0"/>
              <a:t>‹#›</a:t>
            </a:fld>
            <a:endParaRPr lang="en-GB"/>
          </a:p>
        </p:txBody>
      </p:sp>
    </p:spTree>
    <p:extLst>
      <p:ext uri="{BB962C8B-B14F-4D97-AF65-F5344CB8AC3E}">
        <p14:creationId xmlns:p14="http://schemas.microsoft.com/office/powerpoint/2010/main" val="387537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F0E88-31F9-4C44-AB94-2310B18C9D12}" type="datetimeFigureOut">
              <a:rPr lang="en-GB" smtClean="0"/>
              <a:t>04/10/2024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D07EE-DD0E-4833-9F17-B98CA32CFA48}" type="slidenum">
              <a:rPr lang="en-GB" smtClean="0"/>
              <a:t>‹#›</a:t>
            </a:fld>
            <a:endParaRPr lang="en-GB"/>
          </a:p>
        </p:txBody>
      </p:sp>
    </p:spTree>
    <p:extLst>
      <p:ext uri="{BB962C8B-B14F-4D97-AF65-F5344CB8AC3E}">
        <p14:creationId xmlns:p14="http://schemas.microsoft.com/office/powerpoint/2010/main" val="4068409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2997" y="3861048"/>
            <a:ext cx="5832648" cy="523220"/>
          </a:xfrm>
          <a:prstGeom prst="rect">
            <a:avLst/>
          </a:prstGeom>
          <a:noFill/>
        </p:spPr>
        <p:txBody>
          <a:bodyPr wrap="square" rtlCol="0">
            <a:spAutoFit/>
          </a:bodyPr>
          <a:lstStyle/>
          <a:p>
            <a:pPr algn="ctr"/>
            <a:r>
              <a:rPr lang="en-GB" sz="2800" b="1" dirty="0" smtClean="0">
                <a:latin typeface="SassoonPrimaryInfant" pitchFamily="2" charset="0"/>
              </a:rPr>
              <a:t>What do I need to know?</a:t>
            </a:r>
            <a:endParaRPr lang="en-GB" sz="2800" b="1" dirty="0">
              <a:latin typeface="SassoonPrimaryInfant"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
        <p:nvSpPr>
          <p:cNvPr id="2" name="Rectangle 1"/>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026" name="Picture 2" descr="Read Write In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3798" y="980728"/>
            <a:ext cx="6031046" cy="236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663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WI fred tal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3131840" y="504332"/>
            <a:ext cx="5256584" cy="954107"/>
          </a:xfrm>
          <a:prstGeom prst="rect">
            <a:avLst/>
          </a:prstGeom>
          <a:noFill/>
        </p:spPr>
        <p:txBody>
          <a:bodyPr wrap="square" rtlCol="0">
            <a:spAutoFit/>
          </a:bodyPr>
          <a:lstStyle/>
          <a:p>
            <a:r>
              <a:rPr lang="en-GB" sz="2800" b="1" dirty="0" smtClean="0">
                <a:latin typeface="SassoonPrimaryInfant" pitchFamily="2" charset="0"/>
              </a:rPr>
              <a:t>Read Write </a:t>
            </a:r>
            <a:r>
              <a:rPr lang="en-GB" sz="2800" b="1" dirty="0" err="1" smtClean="0">
                <a:latin typeface="SassoonPrimaryInfant" pitchFamily="2" charset="0"/>
              </a:rPr>
              <a:t>Inc</a:t>
            </a:r>
            <a:r>
              <a:rPr lang="en-GB" sz="2800" b="1" dirty="0" smtClean="0">
                <a:latin typeface="SassoonPrimaryInfant" pitchFamily="2" charset="0"/>
              </a:rPr>
              <a:t> lessons in Reception</a:t>
            </a:r>
            <a:endParaRPr lang="en-GB" sz="2800" b="1" dirty="0">
              <a:latin typeface="SassoonPrimaryInfant" pitchFamily="2" charset="0"/>
            </a:endParaRPr>
          </a:p>
        </p:txBody>
      </p:sp>
      <p:sp>
        <p:nvSpPr>
          <p:cNvPr id="3" name="TextBox 2"/>
          <p:cNvSpPr txBox="1"/>
          <p:nvPr/>
        </p:nvSpPr>
        <p:spPr>
          <a:xfrm>
            <a:off x="211529" y="1920386"/>
            <a:ext cx="8320911" cy="3416320"/>
          </a:xfrm>
          <a:prstGeom prst="rect">
            <a:avLst/>
          </a:prstGeom>
          <a:noFill/>
        </p:spPr>
        <p:txBody>
          <a:bodyPr wrap="square" rtlCol="0">
            <a:spAutoFit/>
          </a:bodyPr>
          <a:lstStyle/>
          <a:p>
            <a:r>
              <a:rPr lang="en-GB" b="1" dirty="0" smtClean="0">
                <a:latin typeface="SassoonPrimaryInfant" pitchFamily="2" charset="0"/>
              </a:rPr>
              <a:t>Word Time </a:t>
            </a:r>
          </a:p>
          <a:p>
            <a:endParaRPr lang="en-GB" dirty="0" smtClean="0">
              <a:latin typeface="SassoonPrimaryInfant" pitchFamily="2" charset="0"/>
            </a:endParaRPr>
          </a:p>
          <a:p>
            <a:r>
              <a:rPr lang="en-GB" dirty="0" smtClean="0">
                <a:latin typeface="SassoonPrimaryInfant" pitchFamily="2" charset="0"/>
              </a:rPr>
              <a:t>Once the children are confident with the first set of sounds they will be taken in small groups to use magnet boards to create a range of words using these sounds. </a:t>
            </a:r>
          </a:p>
          <a:p>
            <a:r>
              <a:rPr lang="en-GB" dirty="0" smtClean="0">
                <a:latin typeface="SassoonPrimaryInfant" pitchFamily="2" charset="0"/>
              </a:rPr>
              <a:t>If they are able to form the letters correctly we will encourage them to have a go at writing a few of the words they make. </a:t>
            </a:r>
          </a:p>
          <a:p>
            <a:endParaRPr lang="en-GB" b="1" dirty="0">
              <a:latin typeface="SassoonPrimaryInfant" pitchFamily="2" charset="0"/>
            </a:endParaRPr>
          </a:p>
          <a:p>
            <a:r>
              <a:rPr lang="en-GB" b="1" dirty="0" smtClean="0">
                <a:latin typeface="SassoonPrimaryInfant" pitchFamily="2" charset="0"/>
              </a:rPr>
              <a:t>Red Words</a:t>
            </a:r>
          </a:p>
          <a:p>
            <a:r>
              <a:rPr lang="en-GB" dirty="0" smtClean="0">
                <a:latin typeface="SassoonPrimaryInfant" pitchFamily="2" charset="0"/>
              </a:rPr>
              <a:t>These are words that cannot be blended easily (the, was, my). We will send a few of these home once the children start to learn them. The only way to learn them is to recognise how they look. </a:t>
            </a:r>
            <a:endParaRPr lang="en-GB" dirty="0">
              <a:latin typeface="SassoonPrimaryInfant" pitchFamily="2" charset="0"/>
            </a:endParaRPr>
          </a:p>
          <a:p>
            <a:endParaRPr lang="en-GB" dirty="0">
              <a:latin typeface="CCW Precursive 1" panose="03050602040000000000" pitchFamily="66"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
        <p:nvSpPr>
          <p:cNvPr id="7" name="Rectangle 6"/>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8" name="Picture 2" descr="Read Write In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855" y="277145"/>
            <a:ext cx="2645561" cy="103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844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WI fred tal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3131840" y="541456"/>
            <a:ext cx="5256584" cy="954107"/>
          </a:xfrm>
          <a:prstGeom prst="rect">
            <a:avLst/>
          </a:prstGeom>
          <a:noFill/>
        </p:spPr>
        <p:txBody>
          <a:bodyPr wrap="square" rtlCol="0">
            <a:spAutoFit/>
          </a:bodyPr>
          <a:lstStyle/>
          <a:p>
            <a:r>
              <a:rPr lang="en-GB" sz="2800" b="1" dirty="0" smtClean="0">
                <a:latin typeface="SassoonPrimaryInfant" pitchFamily="2" charset="0"/>
              </a:rPr>
              <a:t>Read Write </a:t>
            </a:r>
            <a:r>
              <a:rPr lang="en-GB" sz="2800" b="1" dirty="0" err="1" smtClean="0">
                <a:latin typeface="SassoonPrimaryInfant" pitchFamily="2" charset="0"/>
              </a:rPr>
              <a:t>Inc</a:t>
            </a:r>
            <a:r>
              <a:rPr lang="en-GB" sz="2800" b="1" dirty="0" smtClean="0">
                <a:latin typeface="SassoonPrimaryInfant" pitchFamily="2" charset="0"/>
              </a:rPr>
              <a:t> lessons in Reception</a:t>
            </a:r>
            <a:endParaRPr lang="en-GB" sz="2800" b="1" dirty="0">
              <a:latin typeface="SassoonPrimaryInfant" pitchFamily="2" charset="0"/>
            </a:endParaRPr>
          </a:p>
        </p:txBody>
      </p:sp>
      <p:sp>
        <p:nvSpPr>
          <p:cNvPr id="3" name="TextBox 2"/>
          <p:cNvSpPr txBox="1"/>
          <p:nvPr/>
        </p:nvSpPr>
        <p:spPr>
          <a:xfrm>
            <a:off x="211529" y="1920386"/>
            <a:ext cx="8320911" cy="3139321"/>
          </a:xfrm>
          <a:prstGeom prst="rect">
            <a:avLst/>
          </a:prstGeom>
          <a:noFill/>
        </p:spPr>
        <p:txBody>
          <a:bodyPr wrap="square" rtlCol="0">
            <a:spAutoFit/>
          </a:bodyPr>
          <a:lstStyle/>
          <a:p>
            <a:r>
              <a:rPr lang="en-GB" dirty="0" smtClean="0">
                <a:latin typeface="SassoonPrimaryInfant" pitchFamily="2" charset="0"/>
              </a:rPr>
              <a:t>Children will stay as a whole class to learn their sounds until at least half term. </a:t>
            </a:r>
          </a:p>
          <a:p>
            <a:endParaRPr lang="en-GB" dirty="0">
              <a:latin typeface="SassoonPrimaryInfant" pitchFamily="2" charset="0"/>
            </a:endParaRPr>
          </a:p>
          <a:p>
            <a:r>
              <a:rPr lang="en-GB" dirty="0" smtClean="0">
                <a:latin typeface="SassoonPrimaryInfant" pitchFamily="2" charset="0"/>
              </a:rPr>
              <a:t>From then on the children will be put into ability groups across the three classes and spaces and taught at a level that will support and challenge them. </a:t>
            </a:r>
          </a:p>
          <a:p>
            <a:endParaRPr lang="en-GB" dirty="0">
              <a:latin typeface="SassoonPrimaryInfant" pitchFamily="2" charset="0"/>
            </a:endParaRPr>
          </a:p>
          <a:p>
            <a:r>
              <a:rPr lang="en-GB" dirty="0" smtClean="0">
                <a:latin typeface="SassoonPrimaryInfant" pitchFamily="2" charset="0"/>
              </a:rPr>
              <a:t>The groups are small and each group will be taught by a teacher or TA that has been trained to teach Read Write Inc. </a:t>
            </a:r>
          </a:p>
          <a:p>
            <a:endParaRPr lang="en-GB" dirty="0">
              <a:latin typeface="SassoonPrimaryInfant" pitchFamily="2" charset="0"/>
            </a:endParaRPr>
          </a:p>
          <a:p>
            <a:r>
              <a:rPr lang="en-GB" dirty="0" smtClean="0">
                <a:latin typeface="SassoonPrimaryInfant" pitchFamily="2" charset="0"/>
              </a:rPr>
              <a:t>Whole class sessions will last for up to 20 minutes.</a:t>
            </a:r>
          </a:p>
          <a:p>
            <a:r>
              <a:rPr lang="en-GB" dirty="0" smtClean="0">
                <a:latin typeface="SassoonPrimaryInfant" pitchFamily="2" charset="0"/>
              </a:rPr>
              <a:t>Once the children are in the ability groups these sessions will gradually lengthen up to 45 minutes. </a:t>
            </a:r>
            <a:endParaRPr lang="en-GB" dirty="0">
              <a:latin typeface="SassoonPrimaryInfant" pitchFamily="2" charset="0"/>
            </a:endParaRPr>
          </a:p>
        </p:txBody>
      </p:sp>
      <p:sp>
        <p:nvSpPr>
          <p:cNvPr id="10" name="Rectangle 9"/>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1" name="Picture 2" descr="Read Write In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855" y="277145"/>
            <a:ext cx="2645561" cy="10387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Tree>
    <p:extLst>
      <p:ext uri="{BB962C8B-B14F-4D97-AF65-F5344CB8AC3E}">
        <p14:creationId xmlns:p14="http://schemas.microsoft.com/office/powerpoint/2010/main" val="2962672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WI fred tal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3491881" y="692696"/>
            <a:ext cx="5256584" cy="523220"/>
          </a:xfrm>
          <a:prstGeom prst="rect">
            <a:avLst/>
          </a:prstGeom>
          <a:noFill/>
        </p:spPr>
        <p:txBody>
          <a:bodyPr wrap="square" rtlCol="0">
            <a:spAutoFit/>
          </a:bodyPr>
          <a:lstStyle/>
          <a:p>
            <a:r>
              <a:rPr lang="en-GB" sz="2800" b="1" dirty="0" smtClean="0">
                <a:latin typeface="SassoonPrimaryInfant" pitchFamily="2" charset="0"/>
              </a:rPr>
              <a:t>Additional support</a:t>
            </a:r>
            <a:endParaRPr lang="en-GB" sz="2800" b="1" dirty="0">
              <a:latin typeface="SassoonPrimaryInfant" pitchFamily="2" charset="0"/>
            </a:endParaRPr>
          </a:p>
        </p:txBody>
      </p:sp>
      <p:sp>
        <p:nvSpPr>
          <p:cNvPr id="5" name="TextBox 4"/>
          <p:cNvSpPr txBox="1"/>
          <p:nvPr/>
        </p:nvSpPr>
        <p:spPr>
          <a:xfrm>
            <a:off x="285866" y="2018016"/>
            <a:ext cx="8606614" cy="3170099"/>
          </a:xfrm>
          <a:prstGeom prst="rect">
            <a:avLst/>
          </a:prstGeom>
          <a:noFill/>
        </p:spPr>
        <p:txBody>
          <a:bodyPr wrap="square" rtlCol="0">
            <a:spAutoFit/>
          </a:bodyPr>
          <a:lstStyle/>
          <a:p>
            <a:r>
              <a:rPr lang="en-GB" sz="2000" dirty="0" smtClean="0">
                <a:latin typeface="SassoonPrimaryInfant" pitchFamily="2" charset="0"/>
              </a:rPr>
              <a:t>It is important that the children develop a strong, confident pencil grip and the stamina to write words and, eventually, sentences independently.</a:t>
            </a:r>
          </a:p>
          <a:p>
            <a:r>
              <a:rPr lang="en-GB" sz="2000" dirty="0" smtClean="0">
                <a:latin typeface="SassoonPrimaryInfant" pitchFamily="2" charset="0"/>
              </a:rPr>
              <a:t>The children will have access to…</a:t>
            </a:r>
          </a:p>
          <a:p>
            <a:endParaRPr lang="en-GB" sz="2000" dirty="0">
              <a:latin typeface="SassoonPrimaryInfant" pitchFamily="2" charset="0"/>
            </a:endParaRPr>
          </a:p>
          <a:p>
            <a:pPr marL="342900" indent="-342900">
              <a:buFont typeface="Wingdings" panose="05000000000000000000" pitchFamily="2" charset="2"/>
              <a:buChar char="v"/>
            </a:pPr>
            <a:r>
              <a:rPr lang="en-GB" sz="2000" dirty="0" smtClean="0">
                <a:latin typeface="SassoonPrimaryInfant" pitchFamily="2" charset="0"/>
              </a:rPr>
              <a:t>Funky Fingers activities during Independent Learning</a:t>
            </a:r>
          </a:p>
          <a:p>
            <a:pPr marL="342900" indent="-342900">
              <a:buFont typeface="Wingdings" panose="05000000000000000000" pitchFamily="2" charset="2"/>
              <a:buChar char="v"/>
            </a:pPr>
            <a:r>
              <a:rPr lang="en-GB" sz="2000" dirty="0" smtClean="0">
                <a:latin typeface="SassoonPrimaryInfant" pitchFamily="2" charset="0"/>
              </a:rPr>
              <a:t>Write Dance, Dough Disco and pincer grip challenges</a:t>
            </a:r>
          </a:p>
          <a:p>
            <a:pPr marL="342900" indent="-342900">
              <a:buFont typeface="Wingdings" panose="05000000000000000000" pitchFamily="2" charset="2"/>
              <a:buChar char="v"/>
            </a:pPr>
            <a:r>
              <a:rPr lang="en-GB" sz="2000" dirty="0" smtClean="0">
                <a:latin typeface="SassoonPrimaryInfant" pitchFamily="2" charset="0"/>
              </a:rPr>
              <a:t>Name writing practise </a:t>
            </a:r>
          </a:p>
          <a:p>
            <a:pPr marL="342900" indent="-342900">
              <a:buFont typeface="Wingdings" panose="05000000000000000000" pitchFamily="2" charset="2"/>
              <a:buChar char="v"/>
            </a:pPr>
            <a:r>
              <a:rPr lang="en-GB" sz="2000" dirty="0" smtClean="0">
                <a:latin typeface="SassoonPrimaryInfant" pitchFamily="2" charset="0"/>
              </a:rPr>
              <a:t>Intervention activities if needed</a:t>
            </a:r>
          </a:p>
          <a:p>
            <a:pPr marL="342900" indent="-342900">
              <a:buFont typeface="Wingdings" panose="05000000000000000000" pitchFamily="2" charset="2"/>
              <a:buChar char="v"/>
            </a:pPr>
            <a:r>
              <a:rPr lang="en-GB" sz="2000" dirty="0" smtClean="0">
                <a:latin typeface="SassoonPrimaryInfant" pitchFamily="2" charset="0"/>
              </a:rPr>
              <a:t>Opportunities to make marks and write indoors and outside</a:t>
            </a:r>
          </a:p>
          <a:p>
            <a:pPr marL="342900" indent="-342900">
              <a:buFont typeface="Wingdings" panose="05000000000000000000" pitchFamily="2" charset="2"/>
              <a:buChar char="v"/>
            </a:pPr>
            <a:endParaRPr lang="en-GB" sz="2000" dirty="0">
              <a:latin typeface="CCW Precursive 1" panose="03050602040000000000" pitchFamily="66" charset="0"/>
            </a:endParaRPr>
          </a:p>
        </p:txBody>
      </p:sp>
      <p:sp>
        <p:nvSpPr>
          <p:cNvPr id="6" name="Rectangle 5"/>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7" name="Picture 2" descr="Read Write In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855" y="277145"/>
            <a:ext cx="2645561" cy="10387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Tree>
    <p:extLst>
      <p:ext uri="{BB962C8B-B14F-4D97-AF65-F5344CB8AC3E}">
        <p14:creationId xmlns:p14="http://schemas.microsoft.com/office/powerpoint/2010/main" val="2648974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WI fred tal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2939091" y="862925"/>
            <a:ext cx="4313425" cy="523220"/>
          </a:xfrm>
          <a:prstGeom prst="rect">
            <a:avLst/>
          </a:prstGeom>
          <a:noFill/>
        </p:spPr>
        <p:txBody>
          <a:bodyPr wrap="none" rtlCol="0">
            <a:spAutoFit/>
          </a:bodyPr>
          <a:lstStyle/>
          <a:p>
            <a:r>
              <a:rPr lang="en-GB" sz="2800" b="1" dirty="0" smtClean="0">
                <a:latin typeface="SassoonPrimaryInfant" pitchFamily="2" charset="0"/>
              </a:rPr>
              <a:t>How can I help at home?</a:t>
            </a:r>
            <a:endParaRPr lang="en-GB" sz="2800" b="1" dirty="0">
              <a:latin typeface="SassoonPrimaryInfant" pitchFamily="2" charset="0"/>
            </a:endParaRPr>
          </a:p>
        </p:txBody>
      </p:sp>
      <p:sp>
        <p:nvSpPr>
          <p:cNvPr id="6" name="TextBox 5"/>
          <p:cNvSpPr txBox="1"/>
          <p:nvPr/>
        </p:nvSpPr>
        <p:spPr>
          <a:xfrm>
            <a:off x="539552" y="1566843"/>
            <a:ext cx="8208912" cy="3693319"/>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latin typeface="SassoonPrimaryInfant" pitchFamily="2" charset="0"/>
              </a:rPr>
              <a:t>Look at Class Dojo regularly to see which sounds have been taught and use the green Set 1 sounds book to practise them with your child. 5 minutes a day is a great start.</a:t>
            </a:r>
          </a:p>
          <a:p>
            <a:endParaRPr lang="en-GB" dirty="0">
              <a:latin typeface="SassoonPrimaryInfant" pitchFamily="2" charset="0"/>
            </a:endParaRPr>
          </a:p>
          <a:p>
            <a:pPr marL="285750" indent="-285750">
              <a:buFont typeface="Wingdings" panose="05000000000000000000" pitchFamily="2" charset="2"/>
              <a:buChar char="v"/>
            </a:pPr>
            <a:r>
              <a:rPr lang="en-US" dirty="0" smtClean="0">
                <a:latin typeface="SassoonPrimaryInfant" pitchFamily="2" charset="0"/>
              </a:rPr>
              <a:t>Encourage your child to </a:t>
            </a:r>
            <a:r>
              <a:rPr lang="en-US" dirty="0" err="1" smtClean="0">
                <a:latin typeface="SassoonPrimaryInfant" pitchFamily="2" charset="0"/>
              </a:rPr>
              <a:t>practise</a:t>
            </a:r>
            <a:r>
              <a:rPr lang="en-US" dirty="0" smtClean="0">
                <a:latin typeface="SassoonPrimaryInfant" pitchFamily="2" charset="0"/>
              </a:rPr>
              <a:t> writing the sounds with their </a:t>
            </a:r>
            <a:r>
              <a:rPr lang="en-US" dirty="0" err="1" smtClean="0">
                <a:latin typeface="SassoonPrimaryInfant" pitchFamily="2" charset="0"/>
              </a:rPr>
              <a:t>pinchy</a:t>
            </a:r>
            <a:r>
              <a:rPr lang="en-US" dirty="0" smtClean="0">
                <a:latin typeface="SassoonPrimaryInfant" pitchFamily="2" charset="0"/>
              </a:rPr>
              <a:t> pencil grip on their pencil. </a:t>
            </a:r>
          </a:p>
          <a:p>
            <a:endParaRPr lang="en-GB" dirty="0">
              <a:latin typeface="SassoonPrimaryInfant" pitchFamily="2" charset="0"/>
            </a:endParaRPr>
          </a:p>
          <a:p>
            <a:pPr marL="285750" indent="-285750">
              <a:buFont typeface="Wingdings" panose="05000000000000000000" pitchFamily="2" charset="2"/>
              <a:buChar char="v"/>
            </a:pPr>
            <a:r>
              <a:rPr lang="en-GB" dirty="0" smtClean="0">
                <a:latin typeface="SassoonPrimaryInfant" pitchFamily="2" charset="0"/>
              </a:rPr>
              <a:t>Once the children are confident with several groups of sounds we will send home some simple word reading books for the children to practise reading. They can also practise writing these words if they are keen. </a:t>
            </a:r>
          </a:p>
          <a:p>
            <a:pPr marL="285750" indent="-285750">
              <a:buFont typeface="Wingdings" panose="05000000000000000000" pitchFamily="2" charset="2"/>
              <a:buChar char="v"/>
            </a:pPr>
            <a:endParaRPr lang="en-GB" dirty="0">
              <a:latin typeface="SassoonPrimaryInfant" pitchFamily="2" charset="0"/>
            </a:endParaRPr>
          </a:p>
          <a:p>
            <a:pPr marL="285750" indent="-285750">
              <a:buFont typeface="Wingdings" panose="05000000000000000000" pitchFamily="2" charset="2"/>
              <a:buChar char="v"/>
            </a:pPr>
            <a:r>
              <a:rPr lang="en-GB" dirty="0" smtClean="0">
                <a:latin typeface="SassoonPrimaryInfant" pitchFamily="2" charset="0"/>
              </a:rPr>
              <a:t>Please try to spend at least 5 minutes every day practising any sounds and words that come home. Little and often is key. </a:t>
            </a:r>
            <a:endParaRPr lang="en-GB" dirty="0">
              <a:latin typeface="CCW Precursive 1" panose="03050602040000000000" pitchFamily="66"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
        <p:nvSpPr>
          <p:cNvPr id="8" name="Rectangle 7"/>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0" name="Picture 2" descr="Read Write In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855" y="277145"/>
            <a:ext cx="2645561" cy="103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517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WI fred tal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18" name="Picture 2" descr="https://www.oup.com.au/__data/assets/image/0018/9441/read-write-in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263" y="-144463"/>
            <a:ext cx="2304256" cy="23042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82686" y="1658953"/>
            <a:ext cx="7178985" cy="461665"/>
          </a:xfrm>
          <a:prstGeom prst="rect">
            <a:avLst/>
          </a:prstGeom>
          <a:noFill/>
        </p:spPr>
        <p:txBody>
          <a:bodyPr wrap="square" rtlCol="0">
            <a:spAutoFit/>
          </a:bodyPr>
          <a:lstStyle/>
          <a:p>
            <a:pPr algn="ctr"/>
            <a:r>
              <a:rPr lang="en-GB" sz="2400" b="1" dirty="0" smtClean="0">
                <a:latin typeface="SassoonPrimaryInfant" pitchFamily="2" charset="0"/>
              </a:rPr>
              <a:t>When will my child bring home a reading book?</a:t>
            </a:r>
            <a:endParaRPr lang="en-GB" sz="2400" b="1" dirty="0">
              <a:latin typeface="SassoonPrimaryInfant" pitchFamily="2" charset="0"/>
            </a:endParaRPr>
          </a:p>
        </p:txBody>
      </p:sp>
      <p:sp>
        <p:nvSpPr>
          <p:cNvPr id="3" name="TextBox 2"/>
          <p:cNvSpPr txBox="1"/>
          <p:nvPr/>
        </p:nvSpPr>
        <p:spPr>
          <a:xfrm>
            <a:off x="307975" y="2613060"/>
            <a:ext cx="8591808" cy="3416320"/>
          </a:xfrm>
          <a:prstGeom prst="rect">
            <a:avLst/>
          </a:prstGeom>
          <a:noFill/>
        </p:spPr>
        <p:txBody>
          <a:bodyPr wrap="square" rtlCol="0">
            <a:spAutoFit/>
          </a:bodyPr>
          <a:lstStyle/>
          <a:p>
            <a:r>
              <a:rPr lang="en-GB" sz="2400" dirty="0" smtClean="0">
                <a:latin typeface="SassoonPrimaryInfant" pitchFamily="2" charset="0"/>
              </a:rPr>
              <a:t>Children will have opportunity to choose and take home a class library book each week. This is to share with you at home. </a:t>
            </a:r>
          </a:p>
          <a:p>
            <a:r>
              <a:rPr lang="en-GB" sz="2400" dirty="0" smtClean="0">
                <a:latin typeface="SassoonPrimaryInfant" pitchFamily="2" charset="0"/>
              </a:rPr>
              <a:t>The children will have a reading record log where you can log when you share the book with them.</a:t>
            </a:r>
          </a:p>
          <a:p>
            <a:r>
              <a:rPr lang="en-GB" sz="2400" b="1" dirty="0" smtClean="0">
                <a:latin typeface="SassoonPrimaryInfant" pitchFamily="2" charset="0"/>
              </a:rPr>
              <a:t>Scheme reading books are sent home when the children start in their Read Write </a:t>
            </a:r>
            <a:r>
              <a:rPr lang="en-GB" sz="2400" b="1" dirty="0" err="1" smtClean="0">
                <a:latin typeface="SassoonPrimaryInfant" pitchFamily="2" charset="0"/>
              </a:rPr>
              <a:t>Inc</a:t>
            </a:r>
            <a:r>
              <a:rPr lang="en-GB" sz="2400" b="1" dirty="0" smtClean="0">
                <a:latin typeface="SassoonPrimaryInfant" pitchFamily="2" charset="0"/>
              </a:rPr>
              <a:t> ability groups. They will bring home a paper copy of the book they are reading in the lessons. They will also bring a book bag book that has sounds and words linked to their learning in RWI lessons.  </a:t>
            </a:r>
            <a:endParaRPr lang="en-GB" sz="2400" dirty="0">
              <a:latin typeface="CCW Precursive 1" panose="03050602040000000000" pitchFamily="66" charset="0"/>
            </a:endParaRPr>
          </a:p>
        </p:txBody>
      </p:sp>
      <p:sp>
        <p:nvSpPr>
          <p:cNvPr id="7" name="Rectangle 6"/>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8" name="Picture 2" descr="Read Write In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9219" y="427566"/>
            <a:ext cx="2645561" cy="10387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Tree>
    <p:extLst>
      <p:ext uri="{BB962C8B-B14F-4D97-AF65-F5344CB8AC3E}">
        <p14:creationId xmlns:p14="http://schemas.microsoft.com/office/powerpoint/2010/main" val="3193009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540" y="260648"/>
            <a:ext cx="8136904" cy="1815882"/>
          </a:xfrm>
          <a:prstGeom prst="rect">
            <a:avLst/>
          </a:prstGeom>
          <a:noFill/>
        </p:spPr>
        <p:txBody>
          <a:bodyPr wrap="square" rtlCol="0">
            <a:spAutoFit/>
          </a:bodyPr>
          <a:lstStyle/>
          <a:p>
            <a:r>
              <a:rPr lang="en-US" sz="2800" dirty="0" smtClean="0">
                <a:latin typeface="SassoonPrimaryInfant" pitchFamily="2" charset="0"/>
              </a:rPr>
              <a:t>Writing in Reception.</a:t>
            </a:r>
          </a:p>
          <a:p>
            <a:endParaRPr lang="en-US" sz="2800" dirty="0">
              <a:latin typeface="SassoonPrimaryInfant" pitchFamily="2" charset="0"/>
            </a:endParaRPr>
          </a:p>
          <a:p>
            <a:r>
              <a:rPr lang="en-US" sz="2800" dirty="0" smtClean="0">
                <a:latin typeface="SassoonPrimaryInfant" pitchFamily="2" charset="0"/>
              </a:rPr>
              <a:t>Children need good gross motor skill as well as fine motor skill to be able to write.</a:t>
            </a:r>
            <a:endParaRPr lang="en-GB" sz="2800" dirty="0">
              <a:latin typeface="SassoonPrimaryInfant" pitchFamily="2" charset="0"/>
            </a:endParaRPr>
          </a:p>
        </p:txBody>
      </p:sp>
      <p:pic>
        <p:nvPicPr>
          <p:cNvPr id="3" name="Picture 2"/>
          <p:cNvPicPr>
            <a:picLocks noChangeAspect="1"/>
          </p:cNvPicPr>
          <p:nvPr/>
        </p:nvPicPr>
        <p:blipFill>
          <a:blip r:embed="rId2"/>
          <a:stretch>
            <a:fillRect/>
          </a:stretch>
        </p:blipFill>
        <p:spPr>
          <a:xfrm>
            <a:off x="827584" y="2066015"/>
            <a:ext cx="6038850" cy="3857625"/>
          </a:xfrm>
          <a:prstGeom prst="rect">
            <a:avLst/>
          </a:prstGeom>
        </p:spPr>
      </p:pic>
      <p:sp>
        <p:nvSpPr>
          <p:cNvPr id="4" name="TextBox 3"/>
          <p:cNvSpPr txBox="1"/>
          <p:nvPr/>
        </p:nvSpPr>
        <p:spPr>
          <a:xfrm>
            <a:off x="1403648" y="6021288"/>
            <a:ext cx="2035429" cy="646331"/>
          </a:xfrm>
          <a:prstGeom prst="rect">
            <a:avLst/>
          </a:prstGeom>
          <a:noFill/>
        </p:spPr>
        <p:txBody>
          <a:bodyPr wrap="none" rtlCol="0">
            <a:spAutoFit/>
          </a:bodyPr>
          <a:lstStyle/>
          <a:p>
            <a:r>
              <a:rPr lang="en-US" dirty="0" smtClean="0">
                <a:latin typeface="SassoonPrimaryInfant" pitchFamily="2" charset="0"/>
              </a:rPr>
              <a:t>Hand development </a:t>
            </a:r>
          </a:p>
          <a:p>
            <a:r>
              <a:rPr lang="en-US" dirty="0" smtClean="0">
                <a:latin typeface="SassoonPrimaryInfant" pitchFamily="2" charset="0"/>
              </a:rPr>
              <a:t>3 year old</a:t>
            </a:r>
            <a:endParaRPr lang="en-GB" dirty="0">
              <a:latin typeface="SassoonPrimaryInfant" pitchFamily="2" charset="0"/>
            </a:endParaRPr>
          </a:p>
        </p:txBody>
      </p:sp>
      <p:sp>
        <p:nvSpPr>
          <p:cNvPr id="5" name="TextBox 4"/>
          <p:cNvSpPr txBox="1"/>
          <p:nvPr/>
        </p:nvSpPr>
        <p:spPr>
          <a:xfrm>
            <a:off x="4499992" y="6021287"/>
            <a:ext cx="2035429" cy="646331"/>
          </a:xfrm>
          <a:prstGeom prst="rect">
            <a:avLst/>
          </a:prstGeom>
          <a:noFill/>
        </p:spPr>
        <p:txBody>
          <a:bodyPr wrap="none" rtlCol="0">
            <a:spAutoFit/>
          </a:bodyPr>
          <a:lstStyle/>
          <a:p>
            <a:r>
              <a:rPr lang="en-US" dirty="0" smtClean="0">
                <a:latin typeface="SassoonPrimaryInfant" pitchFamily="2" charset="0"/>
              </a:rPr>
              <a:t>Hand development </a:t>
            </a:r>
          </a:p>
          <a:p>
            <a:r>
              <a:rPr lang="en-US" dirty="0">
                <a:latin typeface="SassoonPrimaryInfant" pitchFamily="2" charset="0"/>
              </a:rPr>
              <a:t>7</a:t>
            </a:r>
            <a:r>
              <a:rPr lang="en-US" dirty="0" smtClean="0">
                <a:latin typeface="SassoonPrimaryInfant" pitchFamily="2" charset="0"/>
              </a:rPr>
              <a:t> year old</a:t>
            </a:r>
            <a:endParaRPr lang="en-GB" dirty="0">
              <a:latin typeface="SassoonPrimaryInfant"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
        <p:nvSpPr>
          <p:cNvPr id="7" name="Rectangle 6"/>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3320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3828" y="563090"/>
            <a:ext cx="3096344" cy="954107"/>
          </a:xfrm>
          <a:prstGeom prst="rect">
            <a:avLst/>
          </a:prstGeom>
          <a:noFill/>
        </p:spPr>
        <p:txBody>
          <a:bodyPr wrap="square" rtlCol="0">
            <a:spAutoFit/>
          </a:bodyPr>
          <a:lstStyle/>
          <a:p>
            <a:pPr algn="ctr"/>
            <a:r>
              <a:rPr lang="en-US" sz="2800" b="1" dirty="0" smtClean="0">
                <a:latin typeface="SassoonPrimaryInfant" pitchFamily="2" charset="0"/>
              </a:rPr>
              <a:t>Gross motor skill development.</a:t>
            </a:r>
          </a:p>
        </p:txBody>
      </p:sp>
      <p:sp>
        <p:nvSpPr>
          <p:cNvPr id="3" name="TextBox 2"/>
          <p:cNvSpPr txBox="1"/>
          <p:nvPr/>
        </p:nvSpPr>
        <p:spPr>
          <a:xfrm>
            <a:off x="357218" y="1989285"/>
            <a:ext cx="8352928" cy="1200329"/>
          </a:xfrm>
          <a:prstGeom prst="rect">
            <a:avLst/>
          </a:prstGeom>
          <a:noFill/>
        </p:spPr>
        <p:txBody>
          <a:bodyPr wrap="square" rtlCol="0">
            <a:spAutoFit/>
          </a:bodyPr>
          <a:lstStyle/>
          <a:p>
            <a:r>
              <a:rPr lang="en-US" dirty="0" smtClean="0">
                <a:latin typeface="SassoonPrimaryInfant" pitchFamily="2" charset="0"/>
              </a:rPr>
              <a:t>Throughout their time in Nursery and Reception the children are developing core strength and hand muscles in order to be ready to write. Until these are developed securely the children will not be able to develop the fine motor skill they need to be able to hold and control their pencil or pen. </a:t>
            </a:r>
            <a:endParaRPr lang="en-GB" dirty="0">
              <a:latin typeface="SassoonPrimaryInfant" pitchFamily="2" charset="0"/>
            </a:endParaRPr>
          </a:p>
        </p:txBody>
      </p:sp>
      <p:sp>
        <p:nvSpPr>
          <p:cNvPr id="4" name="TextBox 3"/>
          <p:cNvSpPr txBox="1"/>
          <p:nvPr/>
        </p:nvSpPr>
        <p:spPr>
          <a:xfrm>
            <a:off x="372561" y="3284984"/>
            <a:ext cx="8296441" cy="3416320"/>
          </a:xfrm>
          <a:prstGeom prst="rect">
            <a:avLst/>
          </a:prstGeom>
          <a:noFill/>
        </p:spPr>
        <p:txBody>
          <a:bodyPr wrap="square" rtlCol="0">
            <a:spAutoFit/>
          </a:bodyPr>
          <a:lstStyle/>
          <a:p>
            <a:r>
              <a:rPr lang="en-US" dirty="0" smtClean="0">
                <a:latin typeface="SassoonPrimaryInfant" pitchFamily="2" charset="0"/>
              </a:rPr>
              <a:t>Ways in which we help the children to develop these gross motor skills….</a:t>
            </a:r>
          </a:p>
          <a:p>
            <a:pPr marL="285750" indent="-285750">
              <a:buFont typeface="Arial" panose="020B0604020202020204" pitchFamily="34" charset="0"/>
              <a:buChar char="•"/>
            </a:pPr>
            <a:r>
              <a:rPr lang="en-US" dirty="0" smtClean="0">
                <a:latin typeface="SassoonPrimaryInfant" pitchFamily="2" charset="0"/>
              </a:rPr>
              <a:t>Using bikes and trikes</a:t>
            </a:r>
          </a:p>
          <a:p>
            <a:pPr marL="285750" indent="-285750">
              <a:buFont typeface="Arial" panose="020B0604020202020204" pitchFamily="34" charset="0"/>
              <a:buChar char="•"/>
            </a:pPr>
            <a:r>
              <a:rPr lang="en-US" dirty="0" smtClean="0">
                <a:latin typeface="SassoonPrimaryInfant" pitchFamily="2" charset="0"/>
              </a:rPr>
              <a:t>Climbing and pulling themselves up with their arms</a:t>
            </a:r>
          </a:p>
          <a:p>
            <a:pPr marL="285750" indent="-285750">
              <a:buFont typeface="Arial" panose="020B0604020202020204" pitchFamily="34" charset="0"/>
              <a:buChar char="•"/>
            </a:pPr>
            <a:r>
              <a:rPr lang="en-US" dirty="0" smtClean="0">
                <a:latin typeface="SassoonPrimaryInfant" pitchFamily="2" charset="0"/>
              </a:rPr>
              <a:t>Our Real PE sessions focus on core skills including balance and agility</a:t>
            </a:r>
          </a:p>
          <a:p>
            <a:pPr marL="285750" indent="-285750">
              <a:buFont typeface="Arial" panose="020B0604020202020204" pitchFamily="34" charset="0"/>
              <a:buChar char="•"/>
            </a:pPr>
            <a:r>
              <a:rPr lang="en-US" dirty="0" smtClean="0">
                <a:latin typeface="SassoonPrimaryInfant" pitchFamily="2" charset="0"/>
              </a:rPr>
              <a:t>Creating obstacle courses</a:t>
            </a:r>
          </a:p>
          <a:p>
            <a:pPr marL="285750" indent="-285750">
              <a:buFont typeface="Arial" panose="020B0604020202020204" pitchFamily="34" charset="0"/>
              <a:buChar char="•"/>
            </a:pPr>
            <a:r>
              <a:rPr lang="en-US" dirty="0" smtClean="0">
                <a:latin typeface="SassoonPrimaryInfant" pitchFamily="2" charset="0"/>
              </a:rPr>
              <a:t>Giving the children space to move</a:t>
            </a:r>
          </a:p>
          <a:p>
            <a:pPr marL="285750" indent="-285750">
              <a:buFont typeface="Arial" panose="020B0604020202020204" pitchFamily="34" charset="0"/>
              <a:buChar char="•"/>
            </a:pPr>
            <a:r>
              <a:rPr lang="en-US" dirty="0" smtClean="0">
                <a:latin typeface="SassoonPrimaryInfant" pitchFamily="2" charset="0"/>
              </a:rPr>
              <a:t>Using large equipment – brushes, mops, rollers</a:t>
            </a:r>
          </a:p>
          <a:p>
            <a:pPr marL="285750" indent="-285750">
              <a:buFont typeface="Arial" panose="020B0604020202020204" pitchFamily="34" charset="0"/>
              <a:buChar char="•"/>
            </a:pPr>
            <a:endParaRPr lang="en-US" dirty="0">
              <a:latin typeface="SassoonPrimaryInfant" pitchFamily="2" charset="0"/>
            </a:endParaRPr>
          </a:p>
          <a:p>
            <a:pPr marL="285750" indent="-285750">
              <a:buFont typeface="Arial" panose="020B0604020202020204" pitchFamily="34" charset="0"/>
              <a:buChar char="•"/>
            </a:pPr>
            <a:endParaRPr lang="en-US" dirty="0" smtClean="0">
              <a:latin typeface="SassoonPrimaryInfant" pitchFamily="2" charset="0"/>
            </a:endParaRPr>
          </a:p>
          <a:p>
            <a:r>
              <a:rPr lang="en-US" dirty="0" smtClean="0">
                <a:latin typeface="SassoonPrimaryInfant" pitchFamily="2" charset="0"/>
              </a:rPr>
              <a:t>You can help at home by visiting the park with your child, allowing them to go for walks with you, using their scooter or bike, encouraging them to run, jump, climb and pull themselves up using their core. </a:t>
            </a:r>
            <a:endParaRPr lang="en-GB" dirty="0">
              <a:latin typeface="SassoonPrimaryInfant" pitchFamily="2" charset="0"/>
            </a:endParaRPr>
          </a:p>
        </p:txBody>
      </p:sp>
      <p:pic>
        <p:nvPicPr>
          <p:cNvPr id="5" name="Picture 4"/>
          <p:cNvPicPr>
            <a:picLocks noChangeAspect="1"/>
          </p:cNvPicPr>
          <p:nvPr/>
        </p:nvPicPr>
        <p:blipFill>
          <a:blip r:embed="rId2"/>
          <a:stretch>
            <a:fillRect/>
          </a:stretch>
        </p:blipFill>
        <p:spPr>
          <a:xfrm>
            <a:off x="470898" y="182938"/>
            <a:ext cx="2140884" cy="1714413"/>
          </a:xfrm>
          <a:prstGeom prst="rect">
            <a:avLst/>
          </a:prstGeom>
        </p:spPr>
      </p:pic>
      <p:sp>
        <p:nvSpPr>
          <p:cNvPr id="6" name="Rectangle 5"/>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Tree>
    <p:extLst>
      <p:ext uri="{BB962C8B-B14F-4D97-AF65-F5344CB8AC3E}">
        <p14:creationId xmlns:p14="http://schemas.microsoft.com/office/powerpoint/2010/main" val="3486322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7416824" cy="6186309"/>
          </a:xfrm>
          <a:prstGeom prst="rect">
            <a:avLst/>
          </a:prstGeom>
          <a:noFill/>
        </p:spPr>
        <p:txBody>
          <a:bodyPr wrap="square" rtlCol="0">
            <a:spAutoFit/>
          </a:bodyPr>
          <a:lstStyle/>
          <a:p>
            <a:r>
              <a:rPr lang="en-US" dirty="0" smtClean="0">
                <a:latin typeface="SassoonPrimaryInfant" pitchFamily="2" charset="0"/>
              </a:rPr>
              <a:t>Lots of fine motor activities need to take place before a child is ready to pick up a pencil correctly and write. The following activities can help children to develop their hand muscles and fine motor skill in order to be ready to hold a pen or pencil…..</a:t>
            </a:r>
          </a:p>
          <a:p>
            <a:endParaRPr lang="en-US" dirty="0">
              <a:latin typeface="SassoonPrimaryInfant" pitchFamily="2" charset="0"/>
            </a:endParaRPr>
          </a:p>
          <a:p>
            <a:pPr marL="285750" indent="-285750">
              <a:buFont typeface="Arial" panose="020B0604020202020204" pitchFamily="34" charset="0"/>
              <a:buChar char="•"/>
            </a:pPr>
            <a:r>
              <a:rPr lang="en-US" dirty="0" smtClean="0">
                <a:latin typeface="SassoonPrimaryInfant" pitchFamily="2" charset="0"/>
              </a:rPr>
              <a:t>Squeezing playdough</a:t>
            </a:r>
          </a:p>
          <a:p>
            <a:pPr marL="285750" indent="-285750">
              <a:buFont typeface="Arial" panose="020B0604020202020204" pitchFamily="34" charset="0"/>
              <a:buChar char="•"/>
            </a:pPr>
            <a:r>
              <a:rPr lang="en-US" dirty="0" smtClean="0">
                <a:latin typeface="SassoonPrimaryInfant" pitchFamily="2" charset="0"/>
              </a:rPr>
              <a:t>Threading beads</a:t>
            </a:r>
          </a:p>
          <a:p>
            <a:pPr marL="285750" indent="-285750">
              <a:buFont typeface="Arial" panose="020B0604020202020204" pitchFamily="34" charset="0"/>
              <a:buChar char="•"/>
            </a:pPr>
            <a:r>
              <a:rPr lang="en-US" dirty="0" smtClean="0">
                <a:latin typeface="SassoonPrimaryInfant" pitchFamily="2" charset="0"/>
              </a:rPr>
              <a:t>Using pegs to clip things together</a:t>
            </a:r>
          </a:p>
          <a:p>
            <a:pPr marL="285750" indent="-285750">
              <a:buFont typeface="Arial" panose="020B0604020202020204" pitchFamily="34" charset="0"/>
              <a:buChar char="•"/>
            </a:pPr>
            <a:r>
              <a:rPr lang="en-US" dirty="0" smtClean="0">
                <a:latin typeface="SassoonPrimaryInfant" pitchFamily="2" charset="0"/>
              </a:rPr>
              <a:t>Building towers</a:t>
            </a:r>
          </a:p>
          <a:p>
            <a:pPr marL="285750" indent="-285750">
              <a:buFont typeface="Arial" panose="020B0604020202020204" pitchFamily="34" charset="0"/>
              <a:buChar char="•"/>
            </a:pPr>
            <a:r>
              <a:rPr lang="en-US" dirty="0" smtClean="0">
                <a:latin typeface="SassoonPrimaryInfant" pitchFamily="2" charset="0"/>
              </a:rPr>
              <a:t>Using tweezers</a:t>
            </a:r>
          </a:p>
          <a:p>
            <a:pPr marL="285750" indent="-285750">
              <a:buFont typeface="Arial" panose="020B0604020202020204" pitchFamily="34" charset="0"/>
              <a:buChar char="•"/>
            </a:pPr>
            <a:r>
              <a:rPr lang="en-US" dirty="0" smtClean="0">
                <a:latin typeface="SassoonPrimaryInfant" pitchFamily="2" charset="0"/>
              </a:rPr>
              <a:t>Pick up small objects</a:t>
            </a:r>
          </a:p>
          <a:p>
            <a:pPr marL="285750" indent="-285750">
              <a:buFont typeface="Arial" panose="020B0604020202020204" pitchFamily="34" charset="0"/>
              <a:buChar char="•"/>
            </a:pPr>
            <a:endParaRPr lang="en-US" dirty="0">
              <a:latin typeface="SassoonPrimaryInfant" pitchFamily="2" charset="0"/>
            </a:endParaRPr>
          </a:p>
          <a:p>
            <a:r>
              <a:rPr lang="en-US" dirty="0" smtClean="0">
                <a:latin typeface="SassoonPrimaryInfant" pitchFamily="2" charset="0"/>
              </a:rPr>
              <a:t>These are planned into our provision and children who need these activities are encouraged to try them.</a:t>
            </a:r>
          </a:p>
          <a:p>
            <a:r>
              <a:rPr lang="en-US" dirty="0" smtClean="0">
                <a:latin typeface="SassoonPrimaryInfant" pitchFamily="2" charset="0"/>
              </a:rPr>
              <a:t>We also plan for whole class activities at this time of year to support this development…</a:t>
            </a:r>
          </a:p>
          <a:p>
            <a:endParaRPr lang="en-US" dirty="0">
              <a:latin typeface="SassoonPrimaryInfant" pitchFamily="2" charset="0"/>
            </a:endParaRPr>
          </a:p>
          <a:p>
            <a:r>
              <a:rPr lang="en-US" dirty="0" smtClean="0">
                <a:latin typeface="SassoonPrimaryInfant" pitchFamily="2" charset="0"/>
              </a:rPr>
              <a:t>Whole class activities which support this development….</a:t>
            </a:r>
          </a:p>
          <a:p>
            <a:r>
              <a:rPr lang="en-US" dirty="0" smtClean="0">
                <a:latin typeface="SassoonPrimaryInfant" pitchFamily="2" charset="0"/>
              </a:rPr>
              <a:t>Write Dance</a:t>
            </a:r>
          </a:p>
          <a:p>
            <a:r>
              <a:rPr lang="en-US" dirty="0" smtClean="0">
                <a:latin typeface="SassoonPrimaryInfant" pitchFamily="2" charset="0"/>
              </a:rPr>
              <a:t>Dough Disco</a:t>
            </a:r>
          </a:p>
          <a:p>
            <a:r>
              <a:rPr lang="en-US" dirty="0" smtClean="0">
                <a:latin typeface="SassoonPrimaryInfant" pitchFamily="2" charset="0"/>
              </a:rPr>
              <a:t>Finger rhymes</a:t>
            </a:r>
          </a:p>
          <a:p>
            <a:r>
              <a:rPr lang="en-US" dirty="0" smtClean="0">
                <a:latin typeface="SassoonPrimaryInfant" pitchFamily="2" charset="0"/>
              </a:rPr>
              <a:t>Fine motor challenges – 1 minute challenges</a:t>
            </a:r>
            <a:endParaRPr lang="en-GB" dirty="0">
              <a:latin typeface="SassoonPrimaryInfant" pitchFamily="2" charset="0"/>
            </a:endParaRPr>
          </a:p>
        </p:txBody>
      </p:sp>
      <p:pic>
        <p:nvPicPr>
          <p:cNvPr id="3" name="Picture 2"/>
          <p:cNvPicPr>
            <a:picLocks noChangeAspect="1"/>
          </p:cNvPicPr>
          <p:nvPr/>
        </p:nvPicPr>
        <p:blipFill>
          <a:blip r:embed="rId2"/>
          <a:stretch>
            <a:fillRect/>
          </a:stretch>
        </p:blipFill>
        <p:spPr>
          <a:xfrm>
            <a:off x="6012160" y="4824993"/>
            <a:ext cx="2505123" cy="1667644"/>
          </a:xfrm>
          <a:prstGeom prst="rect">
            <a:avLst/>
          </a:prstGeom>
        </p:spPr>
      </p:pic>
      <p:pic>
        <p:nvPicPr>
          <p:cNvPr id="4" name="Picture 3"/>
          <p:cNvPicPr>
            <a:picLocks noChangeAspect="1"/>
          </p:cNvPicPr>
          <p:nvPr/>
        </p:nvPicPr>
        <p:blipFill>
          <a:blip r:embed="rId3"/>
          <a:stretch>
            <a:fillRect/>
          </a:stretch>
        </p:blipFill>
        <p:spPr>
          <a:xfrm>
            <a:off x="6012160" y="1481331"/>
            <a:ext cx="1376941" cy="19056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
        <p:nvSpPr>
          <p:cNvPr id="6" name="Rectangle 5"/>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4969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5" y="191210"/>
            <a:ext cx="7268336" cy="523220"/>
          </a:xfrm>
          <a:prstGeom prst="rect">
            <a:avLst/>
          </a:prstGeom>
          <a:noFill/>
        </p:spPr>
        <p:txBody>
          <a:bodyPr wrap="none" rtlCol="0">
            <a:spAutoFit/>
          </a:bodyPr>
          <a:lstStyle/>
          <a:p>
            <a:r>
              <a:rPr lang="en-US" sz="2800" b="1" dirty="0" smtClean="0">
                <a:latin typeface="SassoonPrimaryInfant" pitchFamily="2" charset="0"/>
              </a:rPr>
              <a:t>What does writing look like in Reception? </a:t>
            </a:r>
            <a:endParaRPr lang="en-GB" sz="2800" b="1" dirty="0">
              <a:latin typeface="SassoonPrimaryInfant" pitchFamily="2" charset="0"/>
            </a:endParaRPr>
          </a:p>
        </p:txBody>
      </p:sp>
      <p:pic>
        <p:nvPicPr>
          <p:cNvPr id="3" name="Picture 2"/>
          <p:cNvPicPr>
            <a:picLocks noChangeAspect="1"/>
          </p:cNvPicPr>
          <p:nvPr/>
        </p:nvPicPr>
        <p:blipFill>
          <a:blip r:embed="rId2"/>
          <a:stretch>
            <a:fillRect/>
          </a:stretch>
        </p:blipFill>
        <p:spPr>
          <a:xfrm>
            <a:off x="1304925" y="1115022"/>
            <a:ext cx="6534150" cy="4286250"/>
          </a:xfrm>
          <a:prstGeom prst="rect">
            <a:avLst/>
          </a:prstGeom>
        </p:spPr>
      </p:pic>
      <p:sp>
        <p:nvSpPr>
          <p:cNvPr id="4" name="TextBox 3"/>
          <p:cNvSpPr txBox="1"/>
          <p:nvPr/>
        </p:nvSpPr>
        <p:spPr>
          <a:xfrm>
            <a:off x="467545" y="5733256"/>
            <a:ext cx="8136904" cy="923330"/>
          </a:xfrm>
          <a:prstGeom prst="rect">
            <a:avLst/>
          </a:prstGeom>
          <a:noFill/>
        </p:spPr>
        <p:txBody>
          <a:bodyPr wrap="square" rtlCol="0">
            <a:spAutoFit/>
          </a:bodyPr>
          <a:lstStyle/>
          <a:p>
            <a:r>
              <a:rPr lang="en-US" dirty="0" smtClean="0">
                <a:latin typeface="SassoonPrimaryInfant" pitchFamily="2" charset="0"/>
              </a:rPr>
              <a:t>Although these stages have ages attached to them children develop at different rates.</a:t>
            </a:r>
          </a:p>
          <a:p>
            <a:r>
              <a:rPr lang="en-US" dirty="0" smtClean="0">
                <a:latin typeface="SassoonPrimaryInfant" pitchFamily="2" charset="0"/>
              </a:rPr>
              <a:t>We see children with every grip seen here. We spend lots of time modelling and practicing what a tripod grip looks like. </a:t>
            </a:r>
          </a:p>
        </p:txBody>
      </p:sp>
      <p:sp>
        <p:nvSpPr>
          <p:cNvPr id="5" name="Rectangle 4"/>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Tree>
    <p:extLst>
      <p:ext uri="{BB962C8B-B14F-4D97-AF65-F5344CB8AC3E}">
        <p14:creationId xmlns:p14="http://schemas.microsoft.com/office/powerpoint/2010/main" val="3711235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836712"/>
            <a:ext cx="4256422" cy="646331"/>
          </a:xfrm>
          <a:prstGeom prst="rect">
            <a:avLst/>
          </a:prstGeom>
          <a:noFill/>
        </p:spPr>
        <p:txBody>
          <a:bodyPr wrap="none" rtlCol="0">
            <a:spAutoFit/>
          </a:bodyPr>
          <a:lstStyle/>
          <a:p>
            <a:r>
              <a:rPr lang="en-US" sz="3600" dirty="0" smtClean="0">
                <a:latin typeface="SassoonPrimaryInfant" pitchFamily="2" charset="0"/>
              </a:rPr>
              <a:t>Being ready to write. </a:t>
            </a:r>
            <a:endParaRPr lang="en-GB" sz="3600" dirty="0">
              <a:latin typeface="SassoonPrimaryInfant"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1483043"/>
            <a:ext cx="3816424" cy="5074920"/>
          </a:xfrm>
          <a:prstGeom prst="rect">
            <a:avLst/>
          </a:prstGeom>
        </p:spPr>
      </p:pic>
      <p:sp>
        <p:nvSpPr>
          <p:cNvPr id="5" name="Rectangle 4"/>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Tree>
    <p:extLst>
      <p:ext uri="{BB962C8B-B14F-4D97-AF65-F5344CB8AC3E}">
        <p14:creationId xmlns:p14="http://schemas.microsoft.com/office/powerpoint/2010/main" val="362305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5718" y="1783135"/>
            <a:ext cx="4860626" cy="584775"/>
          </a:xfrm>
          <a:prstGeom prst="rect">
            <a:avLst/>
          </a:prstGeom>
          <a:noFill/>
        </p:spPr>
        <p:txBody>
          <a:bodyPr wrap="none" rtlCol="0">
            <a:spAutoFit/>
          </a:bodyPr>
          <a:lstStyle/>
          <a:p>
            <a:r>
              <a:rPr lang="en-GB" sz="3200" b="1" dirty="0" smtClean="0">
                <a:latin typeface="SassoonPrimaryInfant" pitchFamily="2" charset="0"/>
              </a:rPr>
              <a:t>What is Read Write </a:t>
            </a:r>
            <a:r>
              <a:rPr lang="en-GB" sz="3200" b="1" dirty="0" err="1" smtClean="0">
                <a:latin typeface="SassoonPrimaryInfant" pitchFamily="2" charset="0"/>
              </a:rPr>
              <a:t>Inc</a:t>
            </a:r>
            <a:r>
              <a:rPr lang="en-GB" sz="3200" b="1" dirty="0" smtClean="0">
                <a:latin typeface="SassoonPrimaryInfant" pitchFamily="2" charset="0"/>
              </a:rPr>
              <a:t>?</a:t>
            </a:r>
            <a:endParaRPr lang="en-GB" sz="3200" b="1" dirty="0">
              <a:latin typeface="SassoonPrimaryInfant" pitchFamily="2" charset="0"/>
            </a:endParaRPr>
          </a:p>
        </p:txBody>
      </p:sp>
      <p:sp>
        <p:nvSpPr>
          <p:cNvPr id="3" name="TextBox 2"/>
          <p:cNvSpPr txBox="1"/>
          <p:nvPr/>
        </p:nvSpPr>
        <p:spPr>
          <a:xfrm>
            <a:off x="503548" y="2492896"/>
            <a:ext cx="8352928" cy="2031325"/>
          </a:xfrm>
          <a:prstGeom prst="rect">
            <a:avLst/>
          </a:prstGeom>
          <a:noFill/>
        </p:spPr>
        <p:txBody>
          <a:bodyPr wrap="square" rtlCol="0">
            <a:spAutoFit/>
          </a:bodyPr>
          <a:lstStyle/>
          <a:p>
            <a:r>
              <a:rPr lang="en-GB" dirty="0" smtClean="0">
                <a:latin typeface="SassoonPrimaryInfant" pitchFamily="2" charset="0"/>
              </a:rPr>
              <a:t>It is a programme to help children to become confident readers and writers. </a:t>
            </a:r>
          </a:p>
          <a:p>
            <a:r>
              <a:rPr lang="en-GB" dirty="0" smtClean="0">
                <a:latin typeface="SassoonPrimaryInfant" pitchFamily="2" charset="0"/>
              </a:rPr>
              <a:t>The programme is very successful and commonly used in many primary schools.</a:t>
            </a:r>
          </a:p>
          <a:p>
            <a:endParaRPr lang="en-GB" dirty="0" smtClean="0">
              <a:latin typeface="SassoonPrimaryInfant" pitchFamily="2" charset="0"/>
            </a:endParaRPr>
          </a:p>
          <a:p>
            <a:r>
              <a:rPr lang="en-GB" dirty="0" smtClean="0">
                <a:latin typeface="SassoonPrimaryInfant" pitchFamily="2" charset="0"/>
              </a:rPr>
              <a:t>It is designed to enable every child to become confident and fluent readers at the first attempt. </a:t>
            </a:r>
          </a:p>
          <a:p>
            <a:endParaRPr lang="en-GB" dirty="0" smtClean="0">
              <a:latin typeface="SassoonPrimaryInfant" pitchFamily="2" charset="0"/>
            </a:endParaRPr>
          </a:p>
          <a:p>
            <a:r>
              <a:rPr lang="en-GB" dirty="0" smtClean="0">
                <a:latin typeface="SassoonPrimaryInfant" pitchFamily="2" charset="0"/>
              </a:rPr>
              <a:t>Children are able to learn to read at a pace that suits them. </a:t>
            </a:r>
            <a:endParaRPr lang="en-GB" dirty="0">
              <a:latin typeface="SassoonPrimaryInfant" pitchFamily="2" charset="0"/>
            </a:endParaRPr>
          </a:p>
        </p:txBody>
      </p:sp>
      <p:pic>
        <p:nvPicPr>
          <p:cNvPr id="5" name="Picture 2" descr="Read Write In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60648"/>
            <a:ext cx="3280249" cy="12880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
        <p:nvSpPr>
          <p:cNvPr id="7" name="Rectangle 6"/>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5196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0"/>
            <a:ext cx="4968552" cy="6652807"/>
          </a:xfrm>
          <a:prstGeom prst="rect">
            <a:avLst/>
          </a:prstGeom>
        </p:spPr>
      </p:pic>
      <p:sp>
        <p:nvSpPr>
          <p:cNvPr id="3" name="TextBox 2"/>
          <p:cNvSpPr txBox="1"/>
          <p:nvPr/>
        </p:nvSpPr>
        <p:spPr>
          <a:xfrm>
            <a:off x="5364089" y="548680"/>
            <a:ext cx="3312368" cy="5909310"/>
          </a:xfrm>
          <a:prstGeom prst="rect">
            <a:avLst/>
          </a:prstGeom>
          <a:noFill/>
        </p:spPr>
        <p:txBody>
          <a:bodyPr wrap="square" rtlCol="0">
            <a:spAutoFit/>
          </a:bodyPr>
          <a:lstStyle/>
          <a:p>
            <a:r>
              <a:rPr lang="en-US" dirty="0" smtClean="0">
                <a:latin typeface="SassoonPrimaryInfant" pitchFamily="2" charset="0"/>
              </a:rPr>
              <a:t>We encourage the children to make marks during their play as well as in set tasks with an adult.</a:t>
            </a:r>
          </a:p>
          <a:p>
            <a:r>
              <a:rPr lang="en-US" dirty="0" smtClean="0">
                <a:latin typeface="SassoonPrimaryInfant" pitchFamily="2" charset="0"/>
              </a:rPr>
              <a:t>All writing tasks have a purpose. </a:t>
            </a:r>
          </a:p>
          <a:p>
            <a:endParaRPr lang="en-US" dirty="0">
              <a:latin typeface="SassoonPrimaryInfant" pitchFamily="2" charset="0"/>
            </a:endParaRPr>
          </a:p>
          <a:p>
            <a:r>
              <a:rPr lang="en-US" dirty="0" smtClean="0">
                <a:latin typeface="SassoonPrimaryInfant" pitchFamily="2" charset="0"/>
              </a:rPr>
              <a:t>Writing materials are on offer in every classroom and outside. Children are encouraged to access and use these as part of their play.</a:t>
            </a:r>
          </a:p>
          <a:p>
            <a:endParaRPr lang="en-US" dirty="0">
              <a:latin typeface="SassoonPrimaryInfant" pitchFamily="2" charset="0"/>
            </a:endParaRPr>
          </a:p>
          <a:p>
            <a:r>
              <a:rPr lang="en-US" dirty="0" smtClean="0">
                <a:latin typeface="SassoonPrimaryInfant" pitchFamily="2" charset="0"/>
              </a:rPr>
              <a:t>Mark making is modelled by all adults.</a:t>
            </a:r>
          </a:p>
          <a:p>
            <a:endParaRPr lang="en-US" dirty="0">
              <a:latin typeface="SassoonPrimaryInfant" pitchFamily="2" charset="0"/>
            </a:endParaRPr>
          </a:p>
          <a:p>
            <a:r>
              <a:rPr lang="en-US" dirty="0" smtClean="0">
                <a:latin typeface="SassoonPrimaryInfant" pitchFamily="2" charset="0"/>
              </a:rPr>
              <a:t>Children have the opportunity to </a:t>
            </a:r>
            <a:r>
              <a:rPr lang="en-US" dirty="0" err="1" smtClean="0">
                <a:latin typeface="SassoonPrimaryInfant" pitchFamily="2" charset="0"/>
              </a:rPr>
              <a:t>practise</a:t>
            </a:r>
            <a:r>
              <a:rPr lang="en-US" dirty="0" smtClean="0">
                <a:latin typeface="SassoonPrimaryInfant" pitchFamily="2" charset="0"/>
              </a:rPr>
              <a:t> the letters they have learnt so far. Their formation is corrected when needed to ensure they avoid developing bad habits that are difficult to fix later.</a:t>
            </a:r>
          </a:p>
          <a:p>
            <a:endParaRPr lang="en-US" dirty="0">
              <a:latin typeface="SassoonPrimaryInfant" pitchFamily="2" charset="0"/>
            </a:endParaRPr>
          </a:p>
        </p:txBody>
      </p:sp>
      <p:sp>
        <p:nvSpPr>
          <p:cNvPr id="4" name="Rectangle 3"/>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3981" y="188641"/>
            <a:ext cx="576064" cy="576064"/>
          </a:xfrm>
          <a:prstGeom prst="rect">
            <a:avLst/>
          </a:prstGeom>
        </p:spPr>
      </p:pic>
    </p:spTree>
    <p:extLst>
      <p:ext uri="{BB962C8B-B14F-4D97-AF65-F5344CB8AC3E}">
        <p14:creationId xmlns:p14="http://schemas.microsoft.com/office/powerpoint/2010/main" val="3734201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5576" y="476672"/>
            <a:ext cx="2304256" cy="2304256"/>
          </a:xfrm>
          <a:prstGeom prst="rect">
            <a:avLst/>
          </a:prstGeom>
        </p:spPr>
      </p:pic>
      <p:sp>
        <p:nvSpPr>
          <p:cNvPr id="3" name="TextBox 2"/>
          <p:cNvSpPr txBox="1"/>
          <p:nvPr/>
        </p:nvSpPr>
        <p:spPr>
          <a:xfrm>
            <a:off x="611560" y="2924944"/>
            <a:ext cx="7200800" cy="3693319"/>
          </a:xfrm>
          <a:prstGeom prst="rect">
            <a:avLst/>
          </a:prstGeom>
          <a:noFill/>
        </p:spPr>
        <p:txBody>
          <a:bodyPr wrap="square" rtlCol="0">
            <a:spAutoFit/>
          </a:bodyPr>
          <a:lstStyle/>
          <a:p>
            <a:r>
              <a:rPr lang="en-US" dirty="0">
                <a:latin typeface="SassoonPrimaryInfant" pitchFamily="2" charset="0"/>
              </a:rPr>
              <a:t>Drawing Club encourages the children to make marks imaginatively. Stories are used as a hook and teachers model drawing a picture that links to the Drawing Club focus. </a:t>
            </a:r>
            <a:endParaRPr lang="en-US" dirty="0" smtClean="0">
              <a:latin typeface="SassoonPrimaryInfant" pitchFamily="2" charset="0"/>
            </a:endParaRPr>
          </a:p>
          <a:p>
            <a:r>
              <a:rPr lang="en-US" dirty="0" smtClean="0">
                <a:latin typeface="SassoonPrimaryInfant" pitchFamily="2" charset="0"/>
              </a:rPr>
              <a:t>The children are introduced to new language with every story and they </a:t>
            </a:r>
            <a:r>
              <a:rPr lang="en-US" dirty="0" err="1" smtClean="0">
                <a:latin typeface="SassoonPrimaryInfant" pitchFamily="2" charset="0"/>
              </a:rPr>
              <a:t>practise</a:t>
            </a:r>
            <a:r>
              <a:rPr lang="en-US" dirty="0" smtClean="0">
                <a:latin typeface="SassoonPrimaryInfant" pitchFamily="2" charset="0"/>
              </a:rPr>
              <a:t> this everyday, using actions to help them to understand the meaning of the words. </a:t>
            </a:r>
          </a:p>
          <a:p>
            <a:r>
              <a:rPr lang="en-US" dirty="0" smtClean="0">
                <a:latin typeface="SassoonPrimaryInfant" pitchFamily="2" charset="0"/>
              </a:rPr>
              <a:t>The adult reads the story every day so the children are familiar with it. They </a:t>
            </a:r>
            <a:r>
              <a:rPr lang="en-US" dirty="0" err="1" smtClean="0">
                <a:latin typeface="SassoonPrimaryInfant" pitchFamily="2" charset="0"/>
              </a:rPr>
              <a:t>practise</a:t>
            </a:r>
            <a:r>
              <a:rPr lang="en-US" dirty="0" smtClean="0">
                <a:latin typeface="SassoonPrimaryInfant" pitchFamily="2" charset="0"/>
              </a:rPr>
              <a:t> the new language every day. </a:t>
            </a:r>
          </a:p>
          <a:p>
            <a:r>
              <a:rPr lang="en-US" dirty="0" smtClean="0">
                <a:latin typeface="SassoonPrimaryInfant" pitchFamily="2" charset="0"/>
              </a:rPr>
              <a:t>Each day the adult models drawing something linked to the book, incorporating phonics, </a:t>
            </a:r>
            <a:r>
              <a:rPr lang="en-US" dirty="0" err="1" smtClean="0">
                <a:latin typeface="SassoonPrimaryInfant" pitchFamily="2" charset="0"/>
              </a:rPr>
              <a:t>maths</a:t>
            </a:r>
            <a:r>
              <a:rPr lang="en-US" dirty="0" smtClean="0">
                <a:latin typeface="SassoonPrimaryInfant" pitchFamily="2" charset="0"/>
              </a:rPr>
              <a:t> and other topic links. Children are invited to come to Drawing Club to draw their own version. As the year goes on the children become more independent in this and the whole class will take part at the same time, all drawing together. </a:t>
            </a:r>
            <a:endParaRPr lang="en-US" dirty="0">
              <a:latin typeface="SassoonPrimaryInfant" pitchFamily="2" charset="0"/>
            </a:endParaRPr>
          </a:p>
        </p:txBody>
      </p:sp>
      <p:sp>
        <p:nvSpPr>
          <p:cNvPr id="4" name="Rectangle 3"/>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Tree>
    <p:extLst>
      <p:ext uri="{BB962C8B-B14F-4D97-AF65-F5344CB8AC3E}">
        <p14:creationId xmlns:p14="http://schemas.microsoft.com/office/powerpoint/2010/main" val="4220102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764704"/>
            <a:ext cx="6212726" cy="584775"/>
          </a:xfrm>
          <a:prstGeom prst="rect">
            <a:avLst/>
          </a:prstGeom>
          <a:noFill/>
        </p:spPr>
        <p:txBody>
          <a:bodyPr wrap="none" rtlCol="0">
            <a:spAutoFit/>
          </a:bodyPr>
          <a:lstStyle/>
          <a:p>
            <a:r>
              <a:rPr lang="en-US" sz="3200" b="1" dirty="0" smtClean="0">
                <a:latin typeface="SassoonPrimaryInfant" pitchFamily="2" charset="0"/>
              </a:rPr>
              <a:t>How can you support at home? </a:t>
            </a:r>
            <a:endParaRPr lang="en-GB" sz="3200" b="1" dirty="0">
              <a:latin typeface="SassoonPrimaryInfant" pitchFamily="2" charset="0"/>
            </a:endParaRPr>
          </a:p>
        </p:txBody>
      </p:sp>
      <p:sp>
        <p:nvSpPr>
          <p:cNvPr id="3" name="TextBox 2"/>
          <p:cNvSpPr txBox="1"/>
          <p:nvPr/>
        </p:nvSpPr>
        <p:spPr>
          <a:xfrm>
            <a:off x="755576" y="1700808"/>
            <a:ext cx="7128792" cy="4708981"/>
          </a:xfrm>
          <a:prstGeom prst="rect">
            <a:avLst/>
          </a:prstGeom>
          <a:noFill/>
        </p:spPr>
        <p:txBody>
          <a:bodyPr wrap="square" rtlCol="0">
            <a:spAutoFit/>
          </a:bodyPr>
          <a:lstStyle/>
          <a:p>
            <a:r>
              <a:rPr lang="en-US" sz="2000" dirty="0" smtClean="0">
                <a:latin typeface="SassoonPrimaryInfant" pitchFamily="2" charset="0"/>
              </a:rPr>
              <a:t>Encourage your child to make meaningful marks.</a:t>
            </a:r>
          </a:p>
          <a:p>
            <a:endParaRPr lang="en-US" sz="2000" dirty="0">
              <a:latin typeface="SassoonPrimaryInfant" pitchFamily="2" charset="0"/>
            </a:endParaRPr>
          </a:p>
          <a:p>
            <a:pPr marL="285750" indent="-285750">
              <a:buFont typeface="Arial" panose="020B0604020202020204" pitchFamily="34" charset="0"/>
              <a:buChar char="•"/>
            </a:pPr>
            <a:r>
              <a:rPr lang="en-US" sz="2000" dirty="0" smtClean="0">
                <a:latin typeface="SassoonPrimaryInfant" pitchFamily="2" charset="0"/>
              </a:rPr>
              <a:t>Cards</a:t>
            </a:r>
          </a:p>
          <a:p>
            <a:pPr marL="285750" indent="-285750">
              <a:buFont typeface="Arial" panose="020B0604020202020204" pitchFamily="34" charset="0"/>
              <a:buChar char="•"/>
            </a:pPr>
            <a:r>
              <a:rPr lang="en-US" sz="2000" dirty="0" smtClean="0">
                <a:latin typeface="SassoonPrimaryInfant" pitchFamily="2" charset="0"/>
              </a:rPr>
              <a:t>Letters</a:t>
            </a:r>
          </a:p>
          <a:p>
            <a:pPr marL="285750" indent="-285750">
              <a:buFont typeface="Arial" panose="020B0604020202020204" pitchFamily="34" charset="0"/>
              <a:buChar char="•"/>
            </a:pPr>
            <a:r>
              <a:rPr lang="en-US" sz="2000" dirty="0" smtClean="0">
                <a:latin typeface="SassoonPrimaryInfant" pitchFamily="2" charset="0"/>
              </a:rPr>
              <a:t>Invitations</a:t>
            </a:r>
          </a:p>
          <a:p>
            <a:pPr marL="285750" indent="-285750">
              <a:buFont typeface="Arial" panose="020B0604020202020204" pitchFamily="34" charset="0"/>
              <a:buChar char="•"/>
            </a:pPr>
            <a:r>
              <a:rPr lang="en-US" sz="2000" dirty="0" smtClean="0">
                <a:latin typeface="SassoonPrimaryInfant" pitchFamily="2" charset="0"/>
              </a:rPr>
              <a:t>Lists</a:t>
            </a:r>
          </a:p>
          <a:p>
            <a:pPr marL="285750" indent="-285750">
              <a:buFont typeface="Arial" panose="020B0604020202020204" pitchFamily="34" charset="0"/>
              <a:buChar char="•"/>
            </a:pPr>
            <a:endParaRPr lang="en-US" sz="2000" dirty="0">
              <a:latin typeface="SassoonPrimaryInfant" pitchFamily="2" charset="0"/>
            </a:endParaRPr>
          </a:p>
          <a:p>
            <a:pPr marL="285750" indent="-285750">
              <a:buFont typeface="Arial" panose="020B0604020202020204" pitchFamily="34" charset="0"/>
              <a:buChar char="•"/>
            </a:pPr>
            <a:r>
              <a:rPr lang="en-US" sz="2000" dirty="0" smtClean="0">
                <a:latin typeface="SassoonPrimaryInfant" pitchFamily="2" charset="0"/>
              </a:rPr>
              <a:t>Praise them for having a go.</a:t>
            </a:r>
          </a:p>
          <a:p>
            <a:pPr marL="285750" indent="-285750">
              <a:buFont typeface="Arial" panose="020B0604020202020204" pitchFamily="34" charset="0"/>
              <a:buChar char="•"/>
            </a:pPr>
            <a:r>
              <a:rPr lang="en-US" sz="2000" dirty="0" smtClean="0">
                <a:latin typeface="SassoonPrimaryInfant" pitchFamily="2" charset="0"/>
              </a:rPr>
              <a:t>Encourage them to prepare to write.</a:t>
            </a:r>
          </a:p>
          <a:p>
            <a:pPr marL="285750" indent="-285750">
              <a:buFont typeface="Arial" panose="020B0604020202020204" pitchFamily="34" charset="0"/>
              <a:buChar char="•"/>
            </a:pPr>
            <a:r>
              <a:rPr lang="en-US" sz="2000" dirty="0" smtClean="0">
                <a:latin typeface="SassoonPrimaryInfant" pitchFamily="2" charset="0"/>
              </a:rPr>
              <a:t>Have mark making materials on offer – notebooks, cards, paper, pencils, pens, chalks, paint, mud/sand and sticks if outside. </a:t>
            </a:r>
          </a:p>
          <a:p>
            <a:pPr marL="285750" indent="-285750">
              <a:buFont typeface="Arial" panose="020B0604020202020204" pitchFamily="34" charset="0"/>
              <a:buChar char="•"/>
            </a:pPr>
            <a:r>
              <a:rPr lang="en-US" sz="2000" dirty="0" smtClean="0">
                <a:latin typeface="SassoonPrimaryInfant" pitchFamily="2" charset="0"/>
              </a:rPr>
              <a:t>Don’t correct the formation unless you know they KNOW the letter sound already. We will share the letter sounds they know on Class Dojo. Encourage your child to </a:t>
            </a:r>
            <a:r>
              <a:rPr lang="en-US" sz="2000" dirty="0" err="1" smtClean="0">
                <a:latin typeface="SassoonPrimaryInfant" pitchFamily="2" charset="0"/>
              </a:rPr>
              <a:t>practise</a:t>
            </a:r>
            <a:r>
              <a:rPr lang="en-US" sz="2000" dirty="0" smtClean="0">
                <a:latin typeface="SassoonPrimaryInfant" pitchFamily="2" charset="0"/>
              </a:rPr>
              <a:t> forming these correctly at home, using the handwriting phrase. </a:t>
            </a:r>
            <a:endParaRPr lang="en-GB" sz="2000" dirty="0">
              <a:latin typeface="SassoonPrimaryInfant" pitchFamily="2" charset="0"/>
            </a:endParaRPr>
          </a:p>
        </p:txBody>
      </p:sp>
      <p:sp>
        <p:nvSpPr>
          <p:cNvPr id="4" name="Rectangle 3"/>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Tree>
    <p:extLst>
      <p:ext uri="{BB962C8B-B14F-4D97-AF65-F5344CB8AC3E}">
        <p14:creationId xmlns:p14="http://schemas.microsoft.com/office/powerpoint/2010/main" val="1796682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783135"/>
            <a:ext cx="6271269" cy="584775"/>
          </a:xfrm>
          <a:prstGeom prst="rect">
            <a:avLst/>
          </a:prstGeom>
          <a:noFill/>
        </p:spPr>
        <p:txBody>
          <a:bodyPr wrap="none" rtlCol="0">
            <a:spAutoFit/>
          </a:bodyPr>
          <a:lstStyle/>
          <a:p>
            <a:r>
              <a:rPr lang="en-GB" sz="3200" b="1" dirty="0" smtClean="0">
                <a:latin typeface="SassoonPrimaryInfant" pitchFamily="2" charset="0"/>
              </a:rPr>
              <a:t>What will the lessons look like?</a:t>
            </a:r>
            <a:endParaRPr lang="en-GB" sz="3200" b="1" dirty="0">
              <a:latin typeface="SassoonPrimaryInfant" pitchFamily="2" charset="0"/>
            </a:endParaRPr>
          </a:p>
        </p:txBody>
      </p:sp>
      <p:sp>
        <p:nvSpPr>
          <p:cNvPr id="3" name="TextBox 2"/>
          <p:cNvSpPr txBox="1"/>
          <p:nvPr/>
        </p:nvSpPr>
        <p:spPr>
          <a:xfrm>
            <a:off x="503548" y="2492896"/>
            <a:ext cx="8352928" cy="2862322"/>
          </a:xfrm>
          <a:prstGeom prst="rect">
            <a:avLst/>
          </a:prstGeom>
          <a:noFill/>
        </p:spPr>
        <p:txBody>
          <a:bodyPr wrap="square" rtlCol="0">
            <a:spAutoFit/>
          </a:bodyPr>
          <a:lstStyle/>
          <a:p>
            <a:r>
              <a:rPr lang="en-GB" dirty="0" smtClean="0">
                <a:latin typeface="SassoonPrimaryInfant" pitchFamily="2" charset="0"/>
              </a:rPr>
              <a:t>The scheme uses a phonics based approach.</a:t>
            </a:r>
          </a:p>
          <a:p>
            <a:endParaRPr lang="en-GB" dirty="0">
              <a:latin typeface="SassoonPrimaryInfant" pitchFamily="2" charset="0"/>
            </a:endParaRPr>
          </a:p>
          <a:p>
            <a:pPr marL="285750" indent="-285750">
              <a:buFont typeface="Wingdings" panose="05000000000000000000" pitchFamily="2" charset="2"/>
              <a:buChar char="v"/>
            </a:pPr>
            <a:r>
              <a:rPr lang="en-GB" dirty="0" smtClean="0">
                <a:latin typeface="SassoonPrimaryInfant" pitchFamily="2" charset="0"/>
              </a:rPr>
              <a:t>All children learn to read sounds and blend the sounds together to read words.</a:t>
            </a:r>
          </a:p>
          <a:p>
            <a:pPr marL="285750" indent="-285750">
              <a:buFont typeface="Wingdings" panose="05000000000000000000" pitchFamily="2" charset="2"/>
              <a:buChar char="v"/>
            </a:pPr>
            <a:endParaRPr lang="en-GB" dirty="0">
              <a:latin typeface="SassoonPrimaryInfant" pitchFamily="2" charset="0"/>
            </a:endParaRPr>
          </a:p>
          <a:p>
            <a:pPr marL="285750" indent="-285750">
              <a:buFont typeface="Wingdings" panose="05000000000000000000" pitchFamily="2" charset="2"/>
              <a:buChar char="v"/>
            </a:pPr>
            <a:r>
              <a:rPr lang="en-GB" dirty="0" smtClean="0">
                <a:latin typeface="SassoonPrimaryInfant" pitchFamily="2" charset="0"/>
              </a:rPr>
              <a:t>During their year in Reception the children will learn 44 sounds. These are called SPEED SOUNDS.</a:t>
            </a:r>
          </a:p>
          <a:p>
            <a:r>
              <a:rPr lang="en-GB" dirty="0" smtClean="0">
                <a:latin typeface="SassoonPrimaryInfant" pitchFamily="2" charset="0"/>
              </a:rPr>
              <a:t> </a:t>
            </a:r>
          </a:p>
          <a:p>
            <a:pPr marL="285750" indent="-285750">
              <a:buFont typeface="Wingdings" panose="05000000000000000000" pitchFamily="2" charset="2"/>
              <a:buChar char="v"/>
            </a:pPr>
            <a:r>
              <a:rPr lang="en-GB" dirty="0" smtClean="0">
                <a:latin typeface="SassoonPrimaryInfant" pitchFamily="2" charset="0"/>
              </a:rPr>
              <a:t>Each sound is accompanied by a simple picture prompt. </a:t>
            </a:r>
          </a:p>
          <a:p>
            <a:endParaRPr lang="en-GB" dirty="0" smtClean="0">
              <a:latin typeface="SassoonPrimaryInfant" pitchFamily="2" charset="0"/>
            </a:endParaRPr>
          </a:p>
          <a:p>
            <a:pPr marL="285750" indent="-285750">
              <a:buFont typeface="Wingdings" panose="05000000000000000000" pitchFamily="2" charset="2"/>
              <a:buChar char="v"/>
            </a:pPr>
            <a:r>
              <a:rPr lang="en-GB" dirty="0" smtClean="0">
                <a:latin typeface="SassoonPrimaryInfant" pitchFamily="2" charset="0"/>
              </a:rPr>
              <a:t>These known sounds are reviewed daily and new sounds introduced.</a:t>
            </a:r>
            <a:endParaRPr lang="en-GB" dirty="0">
              <a:latin typeface="SassoonPrimaryInfant" pitchFamily="2" charset="0"/>
            </a:endParaRPr>
          </a:p>
        </p:txBody>
      </p:sp>
      <p:pic>
        <p:nvPicPr>
          <p:cNvPr id="5" name="Picture 2" descr="Read Write In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9157" y="432629"/>
            <a:ext cx="3280249" cy="12880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
        <p:nvSpPr>
          <p:cNvPr id="7" name="Rectangle 6"/>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731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04664"/>
            <a:ext cx="5243430" cy="3367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25456" y="3771929"/>
            <a:ext cx="7678991" cy="1877437"/>
          </a:xfrm>
          <a:prstGeom prst="rect">
            <a:avLst/>
          </a:prstGeom>
          <a:noFill/>
        </p:spPr>
        <p:txBody>
          <a:bodyPr wrap="square" rtlCol="0">
            <a:spAutoFit/>
          </a:bodyPr>
          <a:lstStyle/>
          <a:p>
            <a:r>
              <a:rPr lang="en-GB" sz="3200" dirty="0" smtClean="0">
                <a:latin typeface="SassoonPrimaryInfant" pitchFamily="2" charset="0"/>
              </a:rPr>
              <a:t>We use letter sounds only.</a:t>
            </a:r>
          </a:p>
          <a:p>
            <a:r>
              <a:rPr lang="en-GB" sz="3200" dirty="0" smtClean="0">
                <a:latin typeface="SassoonPrimaryInfant" pitchFamily="2" charset="0"/>
              </a:rPr>
              <a:t>Focusing on PURE sounds.</a:t>
            </a:r>
            <a:endParaRPr lang="en-GB" sz="2000" dirty="0" smtClean="0">
              <a:latin typeface="SassoonPrimaryInfant" pitchFamily="2" charset="0"/>
            </a:endParaRPr>
          </a:p>
          <a:p>
            <a:r>
              <a:rPr lang="en-GB" sz="2000" dirty="0" smtClean="0">
                <a:latin typeface="SassoonPrimaryInfant" pitchFamily="2" charset="0"/>
              </a:rPr>
              <a:t>See the guide for parents for help with pronunciation. </a:t>
            </a:r>
            <a:endParaRPr lang="en-GB" sz="3200" dirty="0" smtClean="0">
              <a:latin typeface="SassoonPrimaryInfant" pitchFamily="2" charset="0"/>
            </a:endParaRPr>
          </a:p>
          <a:p>
            <a:r>
              <a:rPr lang="en-GB" sz="3200" dirty="0" smtClean="0">
                <a:latin typeface="SassoonPrimaryInfant" pitchFamily="2" charset="0"/>
              </a:rPr>
              <a:t>No letter names at this point.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
        <p:nvSpPr>
          <p:cNvPr id="6" name="Rectangle 5"/>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093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04664"/>
            <a:ext cx="3840088" cy="2466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9513" y="3068960"/>
            <a:ext cx="8712968" cy="1815882"/>
          </a:xfrm>
          <a:prstGeom prst="rect">
            <a:avLst/>
          </a:prstGeom>
          <a:noFill/>
        </p:spPr>
        <p:txBody>
          <a:bodyPr wrap="square" rtlCol="0">
            <a:spAutoFit/>
          </a:bodyPr>
          <a:lstStyle/>
          <a:p>
            <a:r>
              <a:rPr lang="en-GB" sz="2800" dirty="0" smtClean="0">
                <a:latin typeface="SassoonPrimaryInfant" pitchFamily="2" charset="0"/>
              </a:rPr>
              <a:t>The letter sounds are split into two groups – bouncy sounds (</a:t>
            </a:r>
            <a:r>
              <a:rPr lang="en-GB" sz="2800" dirty="0" err="1" smtClean="0">
                <a:latin typeface="SassoonPrimaryInfant" pitchFamily="2" charset="0"/>
              </a:rPr>
              <a:t>b,d,g,t</a:t>
            </a:r>
            <a:r>
              <a:rPr lang="en-GB" sz="2800" dirty="0">
                <a:latin typeface="SassoonPrimaryInfant" pitchFamily="2" charset="0"/>
              </a:rPr>
              <a:t> </a:t>
            </a:r>
            <a:r>
              <a:rPr lang="en-GB" sz="2800" dirty="0" err="1" smtClean="0">
                <a:latin typeface="SassoonPrimaryInfant" pitchFamily="2" charset="0"/>
              </a:rPr>
              <a:t>etc</a:t>
            </a:r>
            <a:r>
              <a:rPr lang="en-GB" sz="2800" dirty="0" smtClean="0">
                <a:latin typeface="SassoonPrimaryInfant" pitchFamily="2" charset="0"/>
              </a:rPr>
              <a:t>)</a:t>
            </a:r>
          </a:p>
          <a:p>
            <a:endParaRPr lang="en-GB" sz="2800" dirty="0">
              <a:latin typeface="SassoonPrimaryInfant" pitchFamily="2" charset="0"/>
            </a:endParaRPr>
          </a:p>
          <a:p>
            <a:r>
              <a:rPr lang="en-GB" sz="2800" dirty="0" smtClean="0">
                <a:latin typeface="SassoonPrimaryInfant" pitchFamily="2" charset="0"/>
              </a:rPr>
              <a:t>and stretchy sounds (</a:t>
            </a:r>
            <a:r>
              <a:rPr lang="en-GB" sz="2800" dirty="0" err="1" smtClean="0">
                <a:latin typeface="SassoonPrimaryInfant" pitchFamily="2" charset="0"/>
              </a:rPr>
              <a:t>m,n,s</a:t>
            </a:r>
            <a:r>
              <a:rPr lang="en-GB" sz="2800" dirty="0">
                <a:latin typeface="SassoonPrimaryInfant" pitchFamily="2" charset="0"/>
              </a:rPr>
              <a:t> </a:t>
            </a:r>
            <a:r>
              <a:rPr lang="en-GB" sz="2800" dirty="0" err="1" smtClean="0">
                <a:latin typeface="SassoonPrimaryInfant" pitchFamily="2" charset="0"/>
              </a:rPr>
              <a:t>etc</a:t>
            </a:r>
            <a:r>
              <a:rPr lang="en-GB" sz="2800" dirty="0" smtClean="0">
                <a:latin typeface="SassoonPrimaryInfant" pitchFamily="2" charset="0"/>
              </a:rPr>
              <a:t>)</a:t>
            </a:r>
            <a:endParaRPr lang="en-GB" sz="2800" dirty="0">
              <a:latin typeface="SassoonPrimaryInfant"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
        <p:nvSpPr>
          <p:cNvPr id="6" name="Rectangle 5"/>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8565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04664"/>
            <a:ext cx="3840088" cy="2466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6" y="3068960"/>
            <a:ext cx="7992888" cy="1815882"/>
          </a:xfrm>
          <a:prstGeom prst="rect">
            <a:avLst/>
          </a:prstGeom>
          <a:noFill/>
        </p:spPr>
        <p:txBody>
          <a:bodyPr wrap="square" rtlCol="0">
            <a:spAutoFit/>
          </a:bodyPr>
          <a:lstStyle/>
          <a:p>
            <a:r>
              <a:rPr lang="en-GB" sz="2800" dirty="0" smtClean="0">
                <a:latin typeface="SassoonPrimaryInfant" pitchFamily="2" charset="0"/>
              </a:rPr>
              <a:t>The sounds are broken into smaller groups of four or five.</a:t>
            </a:r>
          </a:p>
          <a:p>
            <a:r>
              <a:rPr lang="en-GB" sz="2800" dirty="0" smtClean="0">
                <a:latin typeface="SassoonPrimaryInfant" pitchFamily="2" charset="0"/>
              </a:rPr>
              <a:t>Once a group of sounds has been taught the children will learn to blend these sounds to read real words.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
        <p:nvSpPr>
          <p:cNvPr id="6" name="Rectangle 5"/>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246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04664"/>
            <a:ext cx="3840088" cy="2466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6" y="3068960"/>
            <a:ext cx="7992888" cy="2800767"/>
          </a:xfrm>
          <a:prstGeom prst="rect">
            <a:avLst/>
          </a:prstGeom>
          <a:noFill/>
        </p:spPr>
        <p:txBody>
          <a:bodyPr wrap="square" rtlCol="0">
            <a:spAutoFit/>
          </a:bodyPr>
          <a:lstStyle/>
          <a:p>
            <a:r>
              <a:rPr lang="en-GB" sz="2800" dirty="0" smtClean="0">
                <a:latin typeface="SassoonPrimaryInfant" pitchFamily="2" charset="0"/>
              </a:rPr>
              <a:t>For example</a:t>
            </a:r>
          </a:p>
          <a:p>
            <a:endParaRPr lang="en-GB" sz="2800" dirty="0">
              <a:latin typeface="SassoonPrimaryInfant" pitchFamily="2" charset="0"/>
            </a:endParaRPr>
          </a:p>
          <a:p>
            <a:r>
              <a:rPr lang="en-GB" sz="4000" dirty="0" smtClean="0">
                <a:latin typeface="SassoonPrimaryInfant" pitchFamily="2" charset="0"/>
              </a:rPr>
              <a:t>m a t        d a m</a:t>
            </a:r>
          </a:p>
          <a:p>
            <a:r>
              <a:rPr lang="en-GB" sz="4000" dirty="0" smtClean="0">
                <a:latin typeface="SassoonPrimaryInfant" pitchFamily="2" charset="0"/>
              </a:rPr>
              <a:t>s a t         s a m</a:t>
            </a:r>
          </a:p>
          <a:p>
            <a:r>
              <a:rPr lang="en-GB" sz="4000" dirty="0" smtClean="0">
                <a:latin typeface="SassoonPrimaryInfant" pitchFamily="2" charset="0"/>
              </a:rPr>
              <a:t>s a d         a 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
        <p:nvSpPr>
          <p:cNvPr id="6" name="Rectangle 5"/>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7721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WI fred tal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988" y="498522"/>
            <a:ext cx="3022626" cy="141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313" y="2060848"/>
            <a:ext cx="2812903" cy="210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50464" y="1183685"/>
            <a:ext cx="1891543" cy="584775"/>
          </a:xfrm>
          <a:prstGeom prst="rect">
            <a:avLst/>
          </a:prstGeom>
          <a:noFill/>
        </p:spPr>
        <p:txBody>
          <a:bodyPr wrap="none" rtlCol="0">
            <a:spAutoFit/>
          </a:bodyPr>
          <a:lstStyle/>
          <a:p>
            <a:r>
              <a:rPr lang="en-GB" sz="3200" b="1" dirty="0" smtClean="0">
                <a:latin typeface="SassoonPrimaryInfant" pitchFamily="2" charset="0"/>
              </a:rPr>
              <a:t>Fred Talk</a:t>
            </a:r>
            <a:endParaRPr lang="en-GB" sz="3200" b="1" dirty="0">
              <a:latin typeface="SassoonPrimaryInfant" pitchFamily="2" charset="0"/>
            </a:endParaRPr>
          </a:p>
        </p:txBody>
      </p:sp>
      <p:sp>
        <p:nvSpPr>
          <p:cNvPr id="8" name="TextBox 7"/>
          <p:cNvSpPr txBox="1"/>
          <p:nvPr/>
        </p:nvSpPr>
        <p:spPr>
          <a:xfrm>
            <a:off x="678988" y="2204864"/>
            <a:ext cx="5117148" cy="3416320"/>
          </a:xfrm>
          <a:prstGeom prst="rect">
            <a:avLst/>
          </a:prstGeom>
          <a:noFill/>
        </p:spPr>
        <p:txBody>
          <a:bodyPr wrap="square" rtlCol="0">
            <a:spAutoFit/>
          </a:bodyPr>
          <a:lstStyle/>
          <a:p>
            <a:r>
              <a:rPr lang="en-GB" sz="2400" dirty="0" smtClean="0">
                <a:latin typeface="SassoonPrimaryInfant" pitchFamily="2" charset="0"/>
              </a:rPr>
              <a:t>The children are ready to blend sounds when they know the sounds in and out of order. </a:t>
            </a:r>
          </a:p>
          <a:p>
            <a:r>
              <a:rPr lang="en-GB" sz="2400" dirty="0" smtClean="0">
                <a:latin typeface="SassoonPrimaryInfant" pitchFamily="2" charset="0"/>
              </a:rPr>
              <a:t>We call this Fred Talk.</a:t>
            </a:r>
          </a:p>
          <a:p>
            <a:endParaRPr lang="en-GB" sz="2400" dirty="0">
              <a:latin typeface="SassoonPrimaryInfant" pitchFamily="2" charset="0"/>
            </a:endParaRPr>
          </a:p>
          <a:p>
            <a:endParaRPr lang="en-GB" sz="2400" dirty="0" smtClean="0">
              <a:latin typeface="SassoonPrimaryInfant" pitchFamily="2" charset="0"/>
            </a:endParaRPr>
          </a:p>
          <a:p>
            <a:r>
              <a:rPr lang="en-GB" sz="3600" dirty="0">
                <a:latin typeface="SassoonPrimaryInfant" pitchFamily="2" charset="0"/>
              </a:rPr>
              <a:t>c</a:t>
            </a:r>
            <a:r>
              <a:rPr lang="en-GB" sz="3600" dirty="0" smtClean="0">
                <a:latin typeface="SassoonPrimaryInfant" pitchFamily="2" charset="0"/>
              </a:rPr>
              <a:t>-a-t</a:t>
            </a:r>
            <a:r>
              <a:rPr lang="en-GB" sz="2400" dirty="0" smtClean="0">
                <a:latin typeface="SassoonPrimaryInfant" pitchFamily="2" charset="0"/>
              </a:rPr>
              <a:t>  - cat</a:t>
            </a:r>
          </a:p>
          <a:p>
            <a:r>
              <a:rPr lang="en-GB" sz="3600" dirty="0" smtClean="0">
                <a:latin typeface="SassoonPrimaryInfant" pitchFamily="2" charset="0"/>
              </a:rPr>
              <a:t>d-o-g </a:t>
            </a:r>
            <a:r>
              <a:rPr lang="en-GB" sz="2400" dirty="0" smtClean="0">
                <a:latin typeface="SassoonPrimaryInfant" pitchFamily="2" charset="0"/>
              </a:rPr>
              <a:t>- dog</a:t>
            </a:r>
            <a:endParaRPr lang="en-GB" sz="3600" dirty="0">
              <a:latin typeface="SassoonPrimaryInfant" pitchFamily="2" charset="0"/>
            </a:endParaRPr>
          </a:p>
        </p:txBody>
      </p:sp>
      <p:sp>
        <p:nvSpPr>
          <p:cNvPr id="5" name="Rectangular Callout 4"/>
          <p:cNvSpPr/>
          <p:nvPr/>
        </p:nvSpPr>
        <p:spPr>
          <a:xfrm>
            <a:off x="3491880" y="260648"/>
            <a:ext cx="2160240" cy="947028"/>
          </a:xfrm>
          <a:prstGeom prst="wedgeRectCallout">
            <a:avLst>
              <a:gd name="adj1" fmla="val -58031"/>
              <a:gd name="adj2" fmla="val 25926"/>
            </a:avLst>
          </a:prstGeom>
        </p:spPr>
        <p:style>
          <a:lnRef idx="2">
            <a:schemeClr val="dk1"/>
          </a:lnRef>
          <a:fillRef idx="1">
            <a:schemeClr val="lt1"/>
          </a:fillRef>
          <a:effectRef idx="0">
            <a:schemeClr val="dk1"/>
          </a:effectRef>
          <a:fontRef idx="minor">
            <a:schemeClr val="dk1"/>
          </a:fontRef>
        </p:style>
        <p:txBody>
          <a:bodyPr rtlCol="0" anchor="ctr"/>
          <a:lstStyle/>
          <a:p>
            <a:r>
              <a:rPr lang="en-GB" dirty="0" smtClean="0"/>
              <a:t>I only talk in sounds!</a:t>
            </a:r>
            <a:endParaRPr lang="en-GB"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
        <p:nvSpPr>
          <p:cNvPr id="10" name="Rectangle 9"/>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7910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WI fred tal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3072910" y="407130"/>
            <a:ext cx="5256584" cy="954107"/>
          </a:xfrm>
          <a:prstGeom prst="rect">
            <a:avLst/>
          </a:prstGeom>
          <a:noFill/>
        </p:spPr>
        <p:txBody>
          <a:bodyPr wrap="square" rtlCol="0">
            <a:spAutoFit/>
          </a:bodyPr>
          <a:lstStyle/>
          <a:p>
            <a:r>
              <a:rPr lang="en-GB" sz="2800" b="1" dirty="0" smtClean="0">
                <a:latin typeface="SassoonPrimaryInfant" pitchFamily="2" charset="0"/>
              </a:rPr>
              <a:t>Read Write </a:t>
            </a:r>
            <a:r>
              <a:rPr lang="en-GB" sz="2800" b="1" dirty="0" err="1" smtClean="0">
                <a:latin typeface="SassoonPrimaryInfant" pitchFamily="2" charset="0"/>
              </a:rPr>
              <a:t>Inc</a:t>
            </a:r>
            <a:r>
              <a:rPr lang="en-GB" sz="2800" b="1" dirty="0" smtClean="0">
                <a:latin typeface="SassoonPrimaryInfant" pitchFamily="2" charset="0"/>
              </a:rPr>
              <a:t> lessons in Reception</a:t>
            </a:r>
            <a:endParaRPr lang="en-GB" sz="2800" b="1" dirty="0">
              <a:latin typeface="SassoonPrimaryInfant" pitchFamily="2" charset="0"/>
            </a:endParaRPr>
          </a:p>
        </p:txBody>
      </p:sp>
      <p:sp>
        <p:nvSpPr>
          <p:cNvPr id="7" name="TextBox 6"/>
          <p:cNvSpPr txBox="1"/>
          <p:nvPr/>
        </p:nvSpPr>
        <p:spPr>
          <a:xfrm>
            <a:off x="307975" y="1646803"/>
            <a:ext cx="8584505" cy="3416320"/>
          </a:xfrm>
          <a:prstGeom prst="rect">
            <a:avLst/>
          </a:prstGeom>
          <a:noFill/>
        </p:spPr>
        <p:txBody>
          <a:bodyPr wrap="square" rtlCol="0">
            <a:spAutoFit/>
          </a:bodyPr>
          <a:lstStyle/>
          <a:p>
            <a:pPr marL="457200" indent="-457200">
              <a:buFont typeface="Wingdings" panose="05000000000000000000" pitchFamily="2" charset="2"/>
              <a:buChar char="v"/>
            </a:pPr>
            <a:r>
              <a:rPr lang="en-GB" sz="2400" dirty="0" smtClean="0">
                <a:latin typeface="SassoonPrimaryInfant" pitchFamily="2" charset="0"/>
              </a:rPr>
              <a:t>Whole class speed sounds recap and introduction to new sound. </a:t>
            </a:r>
          </a:p>
          <a:p>
            <a:pPr marL="457200" indent="-457200">
              <a:buFont typeface="Wingdings" panose="05000000000000000000" pitchFamily="2" charset="2"/>
              <a:buChar char="v"/>
            </a:pPr>
            <a:r>
              <a:rPr lang="en-GB" sz="2400" dirty="0" smtClean="0">
                <a:latin typeface="SassoonPrimaryInfant" pitchFamily="2" charset="0"/>
              </a:rPr>
              <a:t>Listen to words beginning with that sound.</a:t>
            </a:r>
          </a:p>
          <a:p>
            <a:pPr marL="457200" indent="-457200">
              <a:buFont typeface="Wingdings" panose="05000000000000000000" pitchFamily="2" charset="2"/>
              <a:buChar char="v"/>
            </a:pPr>
            <a:r>
              <a:rPr lang="en-GB" sz="2400" dirty="0">
                <a:latin typeface="SassoonPrimaryInfant" pitchFamily="2" charset="0"/>
              </a:rPr>
              <a:t>Look at pictorial prompt for new </a:t>
            </a:r>
            <a:r>
              <a:rPr lang="en-GB" sz="2400" dirty="0" smtClean="0">
                <a:latin typeface="SassoonPrimaryInfant" pitchFamily="2" charset="0"/>
              </a:rPr>
              <a:t>sound.</a:t>
            </a:r>
          </a:p>
          <a:p>
            <a:pPr marL="457200" indent="-457200">
              <a:buFont typeface="Wingdings" panose="05000000000000000000" pitchFamily="2" charset="2"/>
              <a:buChar char="v"/>
            </a:pPr>
            <a:r>
              <a:rPr lang="en-GB" sz="2400" dirty="0" smtClean="0">
                <a:latin typeface="SassoonPrimaryInfant" pitchFamily="2" charset="0"/>
              </a:rPr>
              <a:t>Listen to Fred Talk of simple words with new sound.</a:t>
            </a:r>
          </a:p>
          <a:p>
            <a:r>
              <a:rPr lang="en-GB" sz="2400" dirty="0" smtClean="0">
                <a:latin typeface="SassoonPrimaryInfant" pitchFamily="2" charset="0"/>
              </a:rPr>
              <a:t> </a:t>
            </a:r>
          </a:p>
          <a:p>
            <a:pPr marL="457200" indent="-457200">
              <a:buFont typeface="Wingdings" panose="05000000000000000000" pitchFamily="2" charset="2"/>
              <a:buChar char="v"/>
            </a:pPr>
            <a:r>
              <a:rPr lang="en-GB" sz="2400" dirty="0" smtClean="0">
                <a:latin typeface="SassoonPrimaryInfant" pitchFamily="2" charset="0"/>
              </a:rPr>
              <a:t>Learn shape of new letter sound, using handwriting phrase (m = Maisie mountain mountain)</a:t>
            </a:r>
          </a:p>
          <a:p>
            <a:pPr marL="457200" indent="-457200">
              <a:buFont typeface="Wingdings" panose="05000000000000000000" pitchFamily="2" charset="2"/>
              <a:buChar char="v"/>
            </a:pPr>
            <a:r>
              <a:rPr lang="en-GB" sz="2400" dirty="0" smtClean="0">
                <a:latin typeface="SassoonPrimaryInfant" pitchFamily="2" charset="0"/>
              </a:rPr>
              <a:t>Have a go at forming letter in the air before having a go at writing it, following a visual prompt. </a:t>
            </a:r>
            <a:endParaRPr lang="en-GB" sz="2400" dirty="0">
              <a:latin typeface="SassoonPrimaryInfant"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52" y="188640"/>
            <a:ext cx="1109693" cy="1109693"/>
          </a:xfrm>
          <a:prstGeom prst="rect">
            <a:avLst/>
          </a:prstGeom>
        </p:spPr>
      </p:pic>
      <p:sp>
        <p:nvSpPr>
          <p:cNvPr id="8" name="Rectangle 7"/>
          <p:cNvSpPr/>
          <p:nvPr/>
        </p:nvSpPr>
        <p:spPr>
          <a:xfrm>
            <a:off x="107504" y="116632"/>
            <a:ext cx="8928992" cy="6624736"/>
          </a:xfrm>
          <a:prstGeom prst="rect">
            <a:avLst/>
          </a:prstGeom>
          <a:no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0" name="Picture 2" descr="Read Write In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855" y="277145"/>
            <a:ext cx="2645561" cy="103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808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D1DBE19670A444A10DCE7D09F009EC" ma:contentTypeVersion="8" ma:contentTypeDescription="Create a new document." ma:contentTypeScope="" ma:versionID="cb8bd2c4806079f01bba789d1fde6feb">
  <xsd:schema xmlns:xsd="http://www.w3.org/2001/XMLSchema" xmlns:xs="http://www.w3.org/2001/XMLSchema" xmlns:p="http://schemas.microsoft.com/office/2006/metadata/properties" xmlns:ns2="7856a49b-f6c2-4924-b30d-c031939adc89" targetNamespace="http://schemas.microsoft.com/office/2006/metadata/properties" ma:root="true" ma:fieldsID="52c314c19e66286719da8e920a2df5f1" ns2:_="">
    <xsd:import namespace="7856a49b-f6c2-4924-b30d-c031939adc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a49b-f6c2-4924-b30d-c031939adc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A19BB1-18F4-4C40-8B90-4462C076DBA0}">
  <ds:schemaRefs>
    <ds:schemaRef ds:uri="7856a49b-f6c2-4924-b30d-c031939adc89"/>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B649130-9063-4779-9A31-62E66EA7C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6a49b-f6c2-4924-b30d-c031939adc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3715DB-6BBC-481F-9C84-AB7B4DB8E2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3728</TotalTime>
  <Words>1593</Words>
  <Application>Microsoft Office PowerPoint</Application>
  <PresentationFormat>On-screen Show (4:3)</PresentationFormat>
  <Paragraphs>150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CCW Precursive 1</vt:lpstr>
      <vt:lpstr>SassoonPrimaryInfant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TMontgomery-Smith</dc:creator>
  <cp:lastModifiedBy>Mir Gwilliam-Parkes</cp:lastModifiedBy>
  <cp:revision>36</cp:revision>
  <cp:lastPrinted>2022-09-26T09:04:40Z</cp:lastPrinted>
  <dcterms:created xsi:type="dcterms:W3CDTF">2017-09-19T12:06:07Z</dcterms:created>
  <dcterms:modified xsi:type="dcterms:W3CDTF">2024-10-06T14:06:18Z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0x010100C1D1DBE19670A444A10DCE7D09F009EC</vt:lpwstr>
  </property>
  <property fmtid="{D5CDD505-2E9C-101B-9397-08002B2CF9AE}" pid="3" name="Order">
    <vt:r8>4647000</vt:r8>
  </property>
</Properties>
</file>