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p:scale>
          <a:sx n="89" d="100"/>
          <a:sy n="89" d="100"/>
        </p:scale>
        <p:origin x="3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0AC14E-98A1-4842-8E8E-9A7219C573DD}"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2933732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0AC14E-98A1-4842-8E8E-9A7219C573DD}"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134442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0AC14E-98A1-4842-8E8E-9A7219C573DD}"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290649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0AC14E-98A1-4842-8E8E-9A7219C573DD}"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321164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0AC14E-98A1-4842-8E8E-9A7219C573DD}"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2430751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A0AC14E-98A1-4842-8E8E-9A7219C573DD}"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290385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0AC14E-98A1-4842-8E8E-9A7219C573DD}" type="datetimeFigureOut">
              <a:rPr lang="en-GB" smtClean="0"/>
              <a:t>16/07/2024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290258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0AC14E-98A1-4842-8E8E-9A7219C573DD}" type="datetimeFigureOut">
              <a:rPr lang="en-GB" smtClean="0"/>
              <a:t>16/07/2024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97917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AC14E-98A1-4842-8E8E-9A7219C573DD}" type="datetimeFigureOut">
              <a:rPr lang="en-GB" smtClean="0"/>
              <a:t>16/07/2024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100066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0AC14E-98A1-4842-8E8E-9A7219C573DD}"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218028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0AC14E-98A1-4842-8E8E-9A7219C573DD}"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9D0BD2-1018-4092-BE88-09685932906A}" type="slidenum">
              <a:rPr lang="en-GB" smtClean="0"/>
              <a:t>‹#›</a:t>
            </a:fld>
            <a:endParaRPr lang="en-GB"/>
          </a:p>
        </p:txBody>
      </p:sp>
    </p:spTree>
    <p:extLst>
      <p:ext uri="{BB962C8B-B14F-4D97-AF65-F5344CB8AC3E}">
        <p14:creationId xmlns:p14="http://schemas.microsoft.com/office/powerpoint/2010/main" val="2407582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AC14E-98A1-4842-8E8E-9A7219C573DD}" type="datetimeFigureOut">
              <a:rPr lang="en-GB" smtClean="0"/>
              <a:t>16/07/2024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D0BD2-1018-4092-BE88-09685932906A}" type="slidenum">
              <a:rPr lang="en-GB" smtClean="0"/>
              <a:t>‹#›</a:t>
            </a:fld>
            <a:endParaRPr lang="en-GB"/>
          </a:p>
        </p:txBody>
      </p:sp>
    </p:spTree>
    <p:extLst>
      <p:ext uri="{BB962C8B-B14F-4D97-AF65-F5344CB8AC3E}">
        <p14:creationId xmlns:p14="http://schemas.microsoft.com/office/powerpoint/2010/main" val="640034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47825" y="1736726"/>
            <a:ext cx="9144000" cy="2387600"/>
          </a:xfrm>
        </p:spPr>
        <p:txBody>
          <a:bodyPr/>
          <a:lstStyle/>
          <a:p>
            <a:r>
              <a:rPr lang="en-US" dirty="0" smtClean="0"/>
              <a:t>Welcome to </a:t>
            </a:r>
            <a:r>
              <a:rPr lang="en-US" dirty="0" err="1" smtClean="0"/>
              <a:t>Trewirgie</a:t>
            </a:r>
            <a:r>
              <a:rPr lang="en-US" dirty="0" smtClean="0"/>
              <a:t> Infants’ School!</a:t>
            </a:r>
            <a:endParaRPr lang="en-GB" dirty="0"/>
          </a:p>
        </p:txBody>
      </p:sp>
      <p:sp>
        <p:nvSpPr>
          <p:cNvPr id="3" name="Subtitle 2"/>
          <p:cNvSpPr>
            <a:spLocks noGrp="1"/>
          </p:cNvSpPr>
          <p:nvPr>
            <p:ph type="subTitle" idx="1"/>
          </p:nvPr>
        </p:nvSpPr>
        <p:spPr>
          <a:xfrm>
            <a:off x="1524000" y="4440238"/>
            <a:ext cx="9144000" cy="1655762"/>
          </a:xfrm>
        </p:spPr>
        <p:txBody>
          <a:bodyPr/>
          <a:lstStyle/>
          <a:p>
            <a:r>
              <a:rPr lang="en-US" dirty="0" smtClean="0"/>
              <a:t>What to expect of the Reception year.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9793" y="273656"/>
            <a:ext cx="1985357" cy="1985357"/>
          </a:xfrm>
          <a:prstGeom prst="rect">
            <a:avLst/>
          </a:prstGeom>
        </p:spPr>
      </p:pic>
    </p:spTree>
    <p:extLst>
      <p:ext uri="{BB962C8B-B14F-4D97-AF65-F5344CB8AC3E}">
        <p14:creationId xmlns:p14="http://schemas.microsoft.com/office/powerpoint/2010/main" val="1976403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893" y="283181"/>
            <a:ext cx="1985357" cy="1985357"/>
          </a:xfrm>
          <a:prstGeom prst="rect">
            <a:avLst/>
          </a:prstGeom>
        </p:spPr>
      </p:pic>
      <p:sp>
        <p:nvSpPr>
          <p:cNvPr id="5" name="TextBox 4"/>
          <p:cNvSpPr txBox="1"/>
          <p:nvPr/>
        </p:nvSpPr>
        <p:spPr>
          <a:xfrm>
            <a:off x="771525" y="414085"/>
            <a:ext cx="6991350" cy="4955203"/>
          </a:xfrm>
          <a:prstGeom prst="rect">
            <a:avLst/>
          </a:prstGeom>
          <a:noFill/>
        </p:spPr>
        <p:txBody>
          <a:bodyPr wrap="square" rtlCol="0">
            <a:spAutoFit/>
          </a:bodyPr>
          <a:lstStyle/>
          <a:p>
            <a:r>
              <a:rPr lang="en-US" sz="5000" dirty="0" smtClean="0">
                <a:latin typeface="SassoonPrimaryType" pitchFamily="2" charset="0"/>
              </a:rPr>
              <a:t>Ways to get in touch</a:t>
            </a:r>
          </a:p>
          <a:p>
            <a:endParaRPr lang="en-US" sz="5000" dirty="0" smtClean="0">
              <a:latin typeface="SassoonPrimaryType" pitchFamily="2" charset="0"/>
            </a:endParaRPr>
          </a:p>
          <a:p>
            <a:pPr marL="685800" indent="-685800">
              <a:buFont typeface="Arial" panose="020B0604020202020204" pitchFamily="34" charset="0"/>
              <a:buChar char="•"/>
            </a:pPr>
            <a:r>
              <a:rPr lang="en-US" sz="2400" dirty="0" smtClean="0">
                <a:latin typeface="Twinkl" pitchFamily="2" charset="0"/>
              </a:rPr>
              <a:t>Face to face at drop off or pick up times</a:t>
            </a:r>
          </a:p>
          <a:p>
            <a:pPr marL="685800" indent="-685800">
              <a:buFont typeface="Arial" panose="020B0604020202020204" pitchFamily="34" charset="0"/>
              <a:buChar char="•"/>
            </a:pPr>
            <a:endParaRPr lang="en-US" sz="2400" dirty="0">
              <a:latin typeface="Twinkl" pitchFamily="2" charset="0"/>
            </a:endParaRPr>
          </a:p>
          <a:p>
            <a:pPr marL="685800" indent="-685800">
              <a:buFont typeface="Arial" panose="020B0604020202020204" pitchFamily="34" charset="0"/>
              <a:buChar char="•"/>
            </a:pPr>
            <a:r>
              <a:rPr lang="en-US" sz="2400" dirty="0" smtClean="0">
                <a:latin typeface="Twinkl" pitchFamily="2" charset="0"/>
              </a:rPr>
              <a:t>Via Class Dojo – private messages to class teachers are the best way. We can’t always see comments on whole class posts</a:t>
            </a:r>
          </a:p>
          <a:p>
            <a:pPr marL="685800" indent="-685800">
              <a:buFont typeface="Arial" panose="020B0604020202020204" pitchFamily="34" charset="0"/>
              <a:buChar char="•"/>
            </a:pPr>
            <a:endParaRPr lang="en-US" sz="2400" dirty="0">
              <a:latin typeface="Twinkl" pitchFamily="2" charset="0"/>
            </a:endParaRPr>
          </a:p>
          <a:p>
            <a:pPr marL="685800" indent="-685800">
              <a:buFont typeface="Arial" panose="020B0604020202020204" pitchFamily="34" charset="0"/>
              <a:buChar char="•"/>
            </a:pPr>
            <a:r>
              <a:rPr lang="en-US" sz="2400" dirty="0" smtClean="0">
                <a:latin typeface="Twinkl" pitchFamily="2" charset="0"/>
              </a:rPr>
              <a:t>Via the school office</a:t>
            </a:r>
          </a:p>
          <a:p>
            <a:pPr marL="685800" indent="-685800">
              <a:buFont typeface="Arial" panose="020B0604020202020204" pitchFamily="34" charset="0"/>
              <a:buChar char="•"/>
            </a:pPr>
            <a:endParaRPr lang="en-US" sz="2400" dirty="0">
              <a:latin typeface="Twinkl" pitchFamily="2" charset="0"/>
            </a:endParaRPr>
          </a:p>
          <a:p>
            <a:pPr marL="685800" indent="-685800">
              <a:buFont typeface="Arial" panose="020B0604020202020204" pitchFamily="34" charset="0"/>
              <a:buChar char="•"/>
            </a:pPr>
            <a:r>
              <a:rPr lang="en-US" sz="2400" dirty="0" smtClean="0">
                <a:latin typeface="Twinkl" pitchFamily="2" charset="0"/>
              </a:rPr>
              <a:t>Email</a:t>
            </a:r>
            <a:endParaRPr lang="en-US" sz="2400" dirty="0">
              <a:latin typeface="Twinkl" pitchFamily="2" charset="0"/>
            </a:endParaRPr>
          </a:p>
        </p:txBody>
      </p:sp>
    </p:spTree>
    <p:extLst>
      <p:ext uri="{BB962C8B-B14F-4D97-AF65-F5344CB8AC3E}">
        <p14:creationId xmlns:p14="http://schemas.microsoft.com/office/powerpoint/2010/main" val="999649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893" y="283181"/>
            <a:ext cx="1985357" cy="1985357"/>
          </a:xfrm>
          <a:prstGeom prst="rect">
            <a:avLst/>
          </a:prstGeom>
        </p:spPr>
      </p:pic>
      <p:sp>
        <p:nvSpPr>
          <p:cNvPr id="5" name="Title 4"/>
          <p:cNvSpPr>
            <a:spLocks noGrp="1"/>
          </p:cNvSpPr>
          <p:nvPr>
            <p:ph type="ctrTitle"/>
          </p:nvPr>
        </p:nvSpPr>
        <p:spPr>
          <a:xfrm>
            <a:off x="0" y="148861"/>
            <a:ext cx="9333141" cy="861333"/>
          </a:xfrm>
        </p:spPr>
        <p:txBody>
          <a:bodyPr>
            <a:normAutofit fontScale="90000"/>
          </a:bodyPr>
          <a:lstStyle/>
          <a:p>
            <a:r>
              <a:rPr lang="en-US" dirty="0" smtClean="0">
                <a:latin typeface="SassoonPrimaryType" pitchFamily="2" charset="0"/>
              </a:rPr>
              <a:t>What will my child be learning?</a:t>
            </a:r>
            <a:endParaRPr lang="en-GB" dirty="0">
              <a:latin typeface="SassoonPrimaryType" pitchFamily="2" charset="0"/>
            </a:endParaRPr>
          </a:p>
        </p:txBody>
      </p:sp>
      <p:sp>
        <p:nvSpPr>
          <p:cNvPr id="6" name="Subtitle 5"/>
          <p:cNvSpPr>
            <a:spLocks noGrp="1"/>
          </p:cNvSpPr>
          <p:nvPr>
            <p:ph type="subTitle" idx="1"/>
          </p:nvPr>
        </p:nvSpPr>
        <p:spPr>
          <a:xfrm>
            <a:off x="139337" y="2114375"/>
            <a:ext cx="9781556" cy="5760257"/>
          </a:xfrm>
        </p:spPr>
        <p:txBody>
          <a:bodyPr>
            <a:normAutofit/>
          </a:bodyPr>
          <a:lstStyle/>
          <a:p>
            <a:pPr marL="342900" indent="-342900" algn="l">
              <a:buFont typeface="Arial" panose="020B0604020202020204" pitchFamily="34" charset="0"/>
              <a:buChar char="•"/>
            </a:pPr>
            <a:r>
              <a:rPr lang="en-US" dirty="0" smtClean="0">
                <a:latin typeface="Twinkl" pitchFamily="2" charset="0"/>
              </a:rPr>
              <a:t>Our topics and learning consider the children’s interests as well as what they are expected to know and do during their reception year. </a:t>
            </a:r>
          </a:p>
          <a:p>
            <a:pPr marL="342900" indent="-342900" algn="l">
              <a:buFont typeface="Arial" panose="020B0604020202020204" pitchFamily="34" charset="0"/>
              <a:buChar char="•"/>
            </a:pPr>
            <a:r>
              <a:rPr lang="en-US" dirty="0" smtClean="0">
                <a:latin typeface="Twinkl" pitchFamily="2" charset="0"/>
              </a:rPr>
              <a:t>We will always use Class Dojo to show you what the children have been learning.</a:t>
            </a:r>
          </a:p>
          <a:p>
            <a:pPr marL="342900" indent="-342900" algn="l">
              <a:buFont typeface="Arial" panose="020B0604020202020204" pitchFamily="34" charset="0"/>
              <a:buChar char="•"/>
            </a:pPr>
            <a:r>
              <a:rPr lang="en-US" dirty="0" smtClean="0">
                <a:latin typeface="Twinkl" pitchFamily="2" charset="0"/>
              </a:rPr>
              <a:t>We share our planning on Class Dojo each half term.</a:t>
            </a:r>
          </a:p>
          <a:p>
            <a:pPr marL="342900" indent="-342900" algn="l">
              <a:buFont typeface="Arial" panose="020B0604020202020204" pitchFamily="34" charset="0"/>
              <a:buChar char="•"/>
            </a:pPr>
            <a:r>
              <a:rPr lang="en-US" dirty="0" smtClean="0">
                <a:latin typeface="Twinkl" pitchFamily="2" charset="0"/>
              </a:rPr>
              <a:t>We will be inviting you in to be part of your child’s learning throughout the year.</a:t>
            </a:r>
          </a:p>
          <a:p>
            <a:pPr marL="342900" indent="-342900" algn="l">
              <a:buFont typeface="Arial" panose="020B0604020202020204" pitchFamily="34" charset="0"/>
              <a:buChar char="•"/>
            </a:pPr>
            <a:r>
              <a:rPr lang="en-US" dirty="0" smtClean="0">
                <a:latin typeface="Twinkl" pitchFamily="2" charset="0"/>
              </a:rPr>
              <a:t>Feel free to have a look at the floor books we created last year to document our learning. </a:t>
            </a:r>
          </a:p>
          <a:p>
            <a:pPr algn="l"/>
            <a:endParaRPr lang="en-US" dirty="0">
              <a:latin typeface="Twinkl" pitchFamily="2" charset="0"/>
            </a:endParaRP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93968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7568" y="87901"/>
            <a:ext cx="1356396" cy="1356396"/>
          </a:xfrm>
          <a:prstGeom prst="rect">
            <a:avLst/>
          </a:prstGeom>
        </p:spPr>
      </p:pic>
      <p:sp>
        <p:nvSpPr>
          <p:cNvPr id="5" name="Title 4"/>
          <p:cNvSpPr>
            <a:spLocks noGrp="1"/>
          </p:cNvSpPr>
          <p:nvPr>
            <p:ph type="ctrTitle"/>
          </p:nvPr>
        </p:nvSpPr>
        <p:spPr>
          <a:xfrm>
            <a:off x="150495" y="87901"/>
            <a:ext cx="6477000" cy="1033463"/>
          </a:xfrm>
        </p:spPr>
        <p:txBody>
          <a:bodyPr/>
          <a:lstStyle/>
          <a:p>
            <a:r>
              <a:rPr lang="en-US" dirty="0" smtClean="0">
                <a:latin typeface="SassoonPrimaryType" pitchFamily="2" charset="0"/>
              </a:rPr>
              <a:t>A day in Reception</a:t>
            </a:r>
            <a:endParaRPr lang="en-GB" dirty="0">
              <a:latin typeface="SassoonPrimaryType" pitchFamily="2" charset="0"/>
            </a:endParaRPr>
          </a:p>
        </p:txBody>
      </p:sp>
      <p:sp>
        <p:nvSpPr>
          <p:cNvPr id="6" name="Subtitle 5"/>
          <p:cNvSpPr>
            <a:spLocks noGrp="1"/>
          </p:cNvSpPr>
          <p:nvPr>
            <p:ph type="subTitle" idx="1"/>
          </p:nvPr>
        </p:nvSpPr>
        <p:spPr>
          <a:xfrm>
            <a:off x="69670" y="1121364"/>
            <a:ext cx="11836580" cy="5592945"/>
          </a:xfrm>
        </p:spPr>
        <p:txBody>
          <a:bodyPr>
            <a:normAutofit fontScale="85000" lnSpcReduction="10000"/>
          </a:bodyPr>
          <a:lstStyle/>
          <a:p>
            <a:pPr marL="342900" indent="-342900" algn="l">
              <a:buFont typeface="Arial" panose="020B0604020202020204" pitchFamily="34" charset="0"/>
              <a:buChar char="•"/>
            </a:pPr>
            <a:r>
              <a:rPr lang="en-US" dirty="0" smtClean="0">
                <a:latin typeface="Twinkl" pitchFamily="2" charset="0"/>
              </a:rPr>
              <a:t>The children are greeted by a member of staff from their class as they enter the classroom.</a:t>
            </a:r>
          </a:p>
          <a:p>
            <a:pPr marL="342900" indent="-342900" algn="l">
              <a:buFont typeface="Arial" panose="020B0604020202020204" pitchFamily="34" charset="0"/>
              <a:buChar char="•"/>
            </a:pPr>
            <a:r>
              <a:rPr lang="en-US" dirty="0" smtClean="0">
                <a:latin typeface="Twinkl" pitchFamily="2" charset="0"/>
              </a:rPr>
              <a:t>The children are in charge of hanging coats on their peg and placing book bags in the classroom storage place. </a:t>
            </a:r>
          </a:p>
          <a:p>
            <a:pPr marL="342900" indent="-342900" algn="l">
              <a:buFont typeface="Arial" panose="020B0604020202020204" pitchFamily="34" charset="0"/>
              <a:buChar char="•"/>
            </a:pPr>
            <a:r>
              <a:rPr lang="en-US" dirty="0" smtClean="0">
                <a:latin typeface="Twinkl" pitchFamily="2" charset="0"/>
              </a:rPr>
              <a:t>Each class has an area for packed lunches and drinks bottles.</a:t>
            </a:r>
          </a:p>
          <a:p>
            <a:pPr marL="342900" indent="-342900" algn="l">
              <a:buFont typeface="Arial" panose="020B0604020202020204" pitchFamily="34" charset="0"/>
              <a:buChar char="•"/>
            </a:pPr>
            <a:r>
              <a:rPr lang="en-US" dirty="0" smtClean="0">
                <a:latin typeface="Twinkl" pitchFamily="2" charset="0"/>
              </a:rPr>
              <a:t>The children sit on the carpet together once they have sorted out their belongings. This is a time for songs and rhymes and, once the children have settled, a time to </a:t>
            </a:r>
            <a:r>
              <a:rPr lang="en-US" dirty="0" err="1" smtClean="0">
                <a:latin typeface="Twinkl" pitchFamily="2" charset="0"/>
              </a:rPr>
              <a:t>practise</a:t>
            </a:r>
            <a:r>
              <a:rPr lang="en-US" dirty="0" smtClean="0">
                <a:latin typeface="Twinkl" pitchFamily="2" charset="0"/>
              </a:rPr>
              <a:t> some things they have been learning. This could be sounds, name writing and  fine motor activities initially. </a:t>
            </a:r>
          </a:p>
          <a:p>
            <a:pPr marL="342900" indent="-342900" algn="l">
              <a:buFont typeface="Arial" panose="020B0604020202020204" pitchFamily="34" charset="0"/>
              <a:buChar char="•"/>
            </a:pPr>
            <a:r>
              <a:rPr lang="en-US" dirty="0" smtClean="0">
                <a:latin typeface="Twinkl" pitchFamily="2" charset="0"/>
              </a:rPr>
              <a:t>Once everyone has arrived and settled it is our class registration time. It is a great opportunity for </a:t>
            </a:r>
            <a:r>
              <a:rPr lang="en-US" dirty="0" err="1" smtClean="0">
                <a:latin typeface="Twinkl" pitchFamily="2" charset="0"/>
              </a:rPr>
              <a:t>maths</a:t>
            </a:r>
            <a:r>
              <a:rPr lang="en-US" dirty="0" smtClean="0">
                <a:latin typeface="Twinkl" pitchFamily="2" charset="0"/>
              </a:rPr>
              <a:t>.  </a:t>
            </a:r>
          </a:p>
          <a:p>
            <a:pPr marL="342900" indent="-342900" algn="l">
              <a:buFont typeface="Arial" panose="020B0604020202020204" pitchFamily="34" charset="0"/>
              <a:buChar char="•"/>
            </a:pPr>
            <a:r>
              <a:rPr lang="en-US" dirty="0" smtClean="0">
                <a:latin typeface="Twinkl" pitchFamily="2" charset="0"/>
              </a:rPr>
              <a:t>Once they have registered we have a short taught session – Read Write </a:t>
            </a:r>
            <a:r>
              <a:rPr lang="en-US" dirty="0" err="1" smtClean="0">
                <a:latin typeface="Twinkl" pitchFamily="2" charset="0"/>
              </a:rPr>
              <a:t>Inc</a:t>
            </a:r>
            <a:r>
              <a:rPr lang="en-US" dirty="0" smtClean="0">
                <a:latin typeface="Twinkl" pitchFamily="2" charset="0"/>
              </a:rPr>
              <a:t> where the children start to learn their sounds and learn to read. This will be explained in more detail later in the month. </a:t>
            </a:r>
          </a:p>
          <a:p>
            <a:pPr marL="342900" indent="-342900" algn="l">
              <a:buFont typeface="Arial" panose="020B0604020202020204" pitchFamily="34" charset="0"/>
              <a:buChar char="•"/>
            </a:pPr>
            <a:r>
              <a:rPr lang="en-US" dirty="0" smtClean="0">
                <a:latin typeface="Twinkl" pitchFamily="2" charset="0"/>
              </a:rPr>
              <a:t>The children eat their snack together as a class. Fruit, milk and water is provided. They can drink their own drink at this point. </a:t>
            </a:r>
          </a:p>
          <a:p>
            <a:pPr marL="342900" indent="-342900" algn="l">
              <a:buFont typeface="Arial" panose="020B0604020202020204" pitchFamily="34" charset="0"/>
              <a:buChar char="•"/>
            </a:pPr>
            <a:r>
              <a:rPr lang="en-US" dirty="0" smtClean="0">
                <a:latin typeface="Twinkl" pitchFamily="2" charset="0"/>
              </a:rPr>
              <a:t>There is a short taught session after lunch. The taught sessions build up as the year goes on and the children are able to focus for longer periods. </a:t>
            </a:r>
          </a:p>
          <a:p>
            <a:pPr algn="l"/>
            <a:endParaRPr lang="en-US" dirty="0" smtClean="0">
              <a:latin typeface="Twinkl" pitchFamily="2" charset="0"/>
            </a:endParaRPr>
          </a:p>
          <a:p>
            <a:pPr marL="342900" indent="-342900" algn="l">
              <a:buFont typeface="Arial" panose="020B0604020202020204" pitchFamily="34" charset="0"/>
              <a:buChar char="•"/>
            </a:pPr>
            <a:r>
              <a:rPr lang="en-US" dirty="0" smtClean="0">
                <a:latin typeface="Twinkl" pitchFamily="2" charset="0"/>
              </a:rPr>
              <a:t>Throughout the day there are Independent Learning sessions.</a:t>
            </a:r>
          </a:p>
          <a:p>
            <a:pPr marL="342900" indent="-342900" algn="l">
              <a:buFont typeface="Arial" panose="020B0604020202020204" pitchFamily="34" charset="0"/>
              <a:buChar char="•"/>
            </a:pPr>
            <a:endParaRPr lang="en-GB" dirty="0"/>
          </a:p>
        </p:txBody>
      </p:sp>
    </p:spTree>
    <p:extLst>
      <p:ext uri="{BB962C8B-B14F-4D97-AF65-F5344CB8AC3E}">
        <p14:creationId xmlns:p14="http://schemas.microsoft.com/office/powerpoint/2010/main" val="3183499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893" y="283181"/>
            <a:ext cx="1985357" cy="1985357"/>
          </a:xfrm>
          <a:prstGeom prst="rect">
            <a:avLst/>
          </a:prstGeom>
        </p:spPr>
      </p:pic>
      <p:sp>
        <p:nvSpPr>
          <p:cNvPr id="5" name="Title 4"/>
          <p:cNvSpPr>
            <a:spLocks noGrp="1"/>
          </p:cNvSpPr>
          <p:nvPr>
            <p:ph type="ctrTitle"/>
          </p:nvPr>
        </p:nvSpPr>
        <p:spPr>
          <a:xfrm>
            <a:off x="254997" y="619124"/>
            <a:ext cx="6477000" cy="1033463"/>
          </a:xfrm>
        </p:spPr>
        <p:txBody>
          <a:bodyPr>
            <a:normAutofit fontScale="90000"/>
          </a:bodyPr>
          <a:lstStyle/>
          <a:p>
            <a:r>
              <a:rPr lang="en-US" dirty="0" smtClean="0">
                <a:latin typeface="SassoonPrimaryType" pitchFamily="2" charset="0"/>
              </a:rPr>
              <a:t>What is Independent Learning?</a:t>
            </a:r>
            <a:endParaRPr lang="en-GB" dirty="0">
              <a:latin typeface="SassoonPrimaryType" pitchFamily="2" charset="0"/>
            </a:endParaRPr>
          </a:p>
        </p:txBody>
      </p:sp>
      <p:sp>
        <p:nvSpPr>
          <p:cNvPr id="6" name="Subtitle 5"/>
          <p:cNvSpPr>
            <a:spLocks noGrp="1"/>
          </p:cNvSpPr>
          <p:nvPr>
            <p:ph type="subTitle" idx="1"/>
          </p:nvPr>
        </p:nvSpPr>
        <p:spPr>
          <a:xfrm>
            <a:off x="158585" y="1641837"/>
            <a:ext cx="9144000" cy="4568825"/>
          </a:xfrm>
        </p:spPr>
        <p:txBody>
          <a:bodyPr>
            <a:normAutofit fontScale="92500"/>
          </a:bodyPr>
          <a:lstStyle/>
          <a:p>
            <a:pPr marL="342900" indent="-342900" algn="l">
              <a:buFont typeface="Arial" panose="020B0604020202020204" pitchFamily="34" charset="0"/>
              <a:buChar char="•"/>
            </a:pPr>
            <a:r>
              <a:rPr lang="en-US" dirty="0" smtClean="0">
                <a:latin typeface="Twinkl" pitchFamily="2" charset="0"/>
              </a:rPr>
              <a:t>There are at least two Independent Learning sessions each day. There are more of these during the first term. </a:t>
            </a:r>
          </a:p>
          <a:p>
            <a:pPr marL="342900" indent="-342900" algn="l">
              <a:buFont typeface="Arial" panose="020B0604020202020204" pitchFamily="34" charset="0"/>
              <a:buChar char="•"/>
            </a:pPr>
            <a:r>
              <a:rPr lang="en-US" dirty="0" smtClean="0">
                <a:latin typeface="Twinkl" pitchFamily="2" charset="0"/>
              </a:rPr>
              <a:t>Each session is at least 45 minutes long in the morning and can be up to an hour and a half in the afternoon. </a:t>
            </a:r>
            <a:endParaRPr lang="en-US" dirty="0">
              <a:latin typeface="Twinkl" pitchFamily="2" charset="0"/>
            </a:endParaRPr>
          </a:p>
          <a:p>
            <a:pPr marL="342900" indent="-342900" algn="l">
              <a:buFont typeface="Arial" panose="020B0604020202020204" pitchFamily="34" charset="0"/>
              <a:buChar char="•"/>
            </a:pPr>
            <a:r>
              <a:rPr lang="en-US" dirty="0" smtClean="0">
                <a:latin typeface="Twinkl" pitchFamily="2" charset="0"/>
              </a:rPr>
              <a:t>It is an opportunity for the children to explore the learning opportunities in the classrooms and outside. They can explore any room.</a:t>
            </a:r>
          </a:p>
          <a:p>
            <a:pPr marL="342900" indent="-342900" algn="l">
              <a:buFont typeface="Arial" panose="020B0604020202020204" pitchFamily="34" charset="0"/>
              <a:buChar char="•"/>
            </a:pPr>
            <a:r>
              <a:rPr lang="en-US" dirty="0" smtClean="0">
                <a:latin typeface="Twinkl" pitchFamily="2" charset="0"/>
              </a:rPr>
              <a:t>It is an opportunity to </a:t>
            </a:r>
            <a:r>
              <a:rPr lang="en-US" dirty="0" err="1" smtClean="0">
                <a:latin typeface="Twinkl" pitchFamily="2" charset="0"/>
              </a:rPr>
              <a:t>socialise</a:t>
            </a:r>
            <a:r>
              <a:rPr lang="en-US" dirty="0" smtClean="0">
                <a:latin typeface="Twinkl" pitchFamily="2" charset="0"/>
              </a:rPr>
              <a:t> with others who enjoy the same activities. </a:t>
            </a:r>
          </a:p>
          <a:p>
            <a:pPr marL="342900" indent="-342900" algn="l">
              <a:buFont typeface="Arial" panose="020B0604020202020204" pitchFamily="34" charset="0"/>
              <a:buChar char="•"/>
            </a:pPr>
            <a:r>
              <a:rPr lang="en-US" dirty="0" smtClean="0">
                <a:latin typeface="Twinkl" pitchFamily="2" charset="0"/>
              </a:rPr>
              <a:t>Adults are on hand to support, interact, observe and engage the children. It is used as an opportunity to move the children’s learning forward in a playful way. Everything that is on offer to the children has been carefully thought through and has a purpose. </a:t>
            </a:r>
            <a:endParaRPr lang="en-GB" dirty="0">
              <a:latin typeface="Twinkl" pitchFamily="2" charset="0"/>
            </a:endParaRPr>
          </a:p>
        </p:txBody>
      </p:sp>
    </p:spTree>
    <p:extLst>
      <p:ext uri="{BB962C8B-B14F-4D97-AF65-F5344CB8AC3E}">
        <p14:creationId xmlns:p14="http://schemas.microsoft.com/office/powerpoint/2010/main" val="609036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893" y="283181"/>
            <a:ext cx="1985357" cy="1985357"/>
          </a:xfrm>
          <a:prstGeom prst="rect">
            <a:avLst/>
          </a:prstGeom>
        </p:spPr>
      </p:pic>
      <p:sp>
        <p:nvSpPr>
          <p:cNvPr id="5" name="Title 4"/>
          <p:cNvSpPr>
            <a:spLocks noGrp="1"/>
          </p:cNvSpPr>
          <p:nvPr>
            <p:ph type="ctrTitle"/>
          </p:nvPr>
        </p:nvSpPr>
        <p:spPr>
          <a:xfrm>
            <a:off x="-1" y="549456"/>
            <a:ext cx="9710057" cy="1033463"/>
          </a:xfrm>
        </p:spPr>
        <p:txBody>
          <a:bodyPr>
            <a:normAutofit fontScale="90000"/>
          </a:bodyPr>
          <a:lstStyle/>
          <a:p>
            <a:r>
              <a:rPr lang="en-US" dirty="0" smtClean="0">
                <a:latin typeface="SassoonPrimaryType" pitchFamily="2" charset="0"/>
              </a:rPr>
              <a:t>What to expect in the first few weeks?</a:t>
            </a:r>
            <a:endParaRPr lang="en-GB" dirty="0">
              <a:latin typeface="SassoonPrimaryType" pitchFamily="2" charset="0"/>
            </a:endParaRPr>
          </a:p>
        </p:txBody>
      </p:sp>
      <p:sp>
        <p:nvSpPr>
          <p:cNvPr id="6" name="Subtitle 5"/>
          <p:cNvSpPr>
            <a:spLocks noGrp="1"/>
          </p:cNvSpPr>
          <p:nvPr>
            <p:ph type="subTitle" idx="1"/>
          </p:nvPr>
        </p:nvSpPr>
        <p:spPr>
          <a:xfrm>
            <a:off x="202127" y="1408747"/>
            <a:ext cx="9718765" cy="5140099"/>
          </a:xfrm>
        </p:spPr>
        <p:txBody>
          <a:bodyPr>
            <a:normAutofit fontScale="92500"/>
          </a:bodyPr>
          <a:lstStyle/>
          <a:p>
            <a:pPr marL="342900" indent="-342900" algn="l">
              <a:buFont typeface="Arial" panose="020B0604020202020204" pitchFamily="34" charset="0"/>
              <a:buChar char="•"/>
            </a:pPr>
            <a:r>
              <a:rPr lang="en-US" dirty="0" smtClean="0">
                <a:latin typeface="Twinkl" pitchFamily="2" charset="0"/>
              </a:rPr>
              <a:t>The staff will be getting to know the children by playing with them and chatting to them. The All About Me books are used lots during this time.</a:t>
            </a:r>
          </a:p>
          <a:p>
            <a:pPr marL="342900" indent="-342900" algn="l">
              <a:buFont typeface="Arial" panose="020B0604020202020204" pitchFamily="34" charset="0"/>
              <a:buChar char="•"/>
            </a:pPr>
            <a:r>
              <a:rPr lang="en-US" dirty="0" smtClean="0">
                <a:latin typeface="Twinkl" pitchFamily="2" charset="0"/>
              </a:rPr>
              <a:t>Once the children are settled the staff will be carrying out BASELINE activities with the children. </a:t>
            </a:r>
          </a:p>
          <a:p>
            <a:pPr algn="l"/>
            <a:r>
              <a:rPr lang="en-US" dirty="0" smtClean="0">
                <a:latin typeface="Twinkl" pitchFamily="2" charset="0"/>
              </a:rPr>
              <a:t>One of these is a statutory baseline for the Department of Education</a:t>
            </a:r>
          </a:p>
          <a:p>
            <a:pPr algn="l"/>
            <a:r>
              <a:rPr lang="en-US" dirty="0" smtClean="0">
                <a:latin typeface="Twinkl" pitchFamily="2" charset="0"/>
              </a:rPr>
              <a:t>It is completed with each child. Teachers input results online. Some of the activities completed inform us of what the children already know. Information about this statutory baseline will be sent home shortly. We are being Quality Assured this year.</a:t>
            </a:r>
          </a:p>
          <a:p>
            <a:pPr algn="l"/>
            <a:endParaRPr lang="en-US" dirty="0">
              <a:latin typeface="Twinkl" pitchFamily="2" charset="0"/>
            </a:endParaRPr>
          </a:p>
          <a:p>
            <a:pPr algn="l"/>
            <a:r>
              <a:rPr lang="en-US" dirty="0" smtClean="0">
                <a:latin typeface="Twinkl" pitchFamily="2" charset="0"/>
              </a:rPr>
              <a:t>In addition to this we complete our own play based activities which help</a:t>
            </a:r>
            <a:r>
              <a:rPr lang="en-GB" dirty="0">
                <a:latin typeface="Twinkl" pitchFamily="2" charset="0"/>
              </a:rPr>
              <a:t> </a:t>
            </a:r>
            <a:r>
              <a:rPr lang="en-GB" dirty="0" smtClean="0">
                <a:latin typeface="Twinkl" pitchFamily="2" charset="0"/>
              </a:rPr>
              <a:t>to inform us about the children. </a:t>
            </a:r>
          </a:p>
          <a:p>
            <a:pPr algn="l"/>
            <a:r>
              <a:rPr lang="en-US" dirty="0" smtClean="0">
                <a:latin typeface="Twinkl" pitchFamily="2" charset="0"/>
              </a:rPr>
              <a:t>We also complete a short Read Write </a:t>
            </a:r>
            <a:r>
              <a:rPr lang="en-US" dirty="0" err="1" smtClean="0">
                <a:latin typeface="Twinkl" pitchFamily="2" charset="0"/>
              </a:rPr>
              <a:t>Inc</a:t>
            </a:r>
            <a:r>
              <a:rPr lang="en-US" dirty="0" smtClean="0">
                <a:latin typeface="Twinkl" pitchFamily="2" charset="0"/>
              </a:rPr>
              <a:t> assessment so that we know and understand the starting points of all children. </a:t>
            </a:r>
          </a:p>
        </p:txBody>
      </p:sp>
      <p:pic>
        <p:nvPicPr>
          <p:cNvPr id="2" name="Picture 1"/>
          <p:cNvPicPr>
            <a:picLocks noChangeAspect="1"/>
          </p:cNvPicPr>
          <p:nvPr/>
        </p:nvPicPr>
        <p:blipFill rotWithShape="1">
          <a:blip r:embed="rId3"/>
          <a:srcRect r="-3679" b="31817"/>
          <a:stretch/>
        </p:blipFill>
        <p:spPr>
          <a:xfrm>
            <a:off x="9920893" y="3443287"/>
            <a:ext cx="2147888" cy="1995488"/>
          </a:xfrm>
          <a:prstGeom prst="rect">
            <a:avLst/>
          </a:prstGeom>
        </p:spPr>
      </p:pic>
    </p:spTree>
    <p:extLst>
      <p:ext uri="{BB962C8B-B14F-4D97-AF65-F5344CB8AC3E}">
        <p14:creationId xmlns:p14="http://schemas.microsoft.com/office/powerpoint/2010/main" val="36662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893" y="283181"/>
            <a:ext cx="1985357" cy="1985357"/>
          </a:xfrm>
          <a:prstGeom prst="rect">
            <a:avLst/>
          </a:prstGeom>
        </p:spPr>
      </p:pic>
      <p:sp>
        <p:nvSpPr>
          <p:cNvPr id="5" name="Title 4"/>
          <p:cNvSpPr>
            <a:spLocks noGrp="1"/>
          </p:cNvSpPr>
          <p:nvPr>
            <p:ph type="ctrTitle"/>
          </p:nvPr>
        </p:nvSpPr>
        <p:spPr>
          <a:xfrm>
            <a:off x="472713" y="283181"/>
            <a:ext cx="6477000" cy="1033463"/>
          </a:xfrm>
        </p:spPr>
        <p:txBody>
          <a:bodyPr>
            <a:normAutofit/>
          </a:bodyPr>
          <a:lstStyle/>
          <a:p>
            <a:r>
              <a:rPr lang="en-US" dirty="0" smtClean="0">
                <a:latin typeface="SassoonPrimaryType" pitchFamily="2" charset="0"/>
              </a:rPr>
              <a:t>How can you help?</a:t>
            </a:r>
            <a:endParaRPr lang="en-GB" dirty="0">
              <a:latin typeface="SassoonPrimaryType" pitchFamily="2" charset="0"/>
            </a:endParaRPr>
          </a:p>
        </p:txBody>
      </p:sp>
      <p:sp>
        <p:nvSpPr>
          <p:cNvPr id="6" name="Subtitle 5"/>
          <p:cNvSpPr>
            <a:spLocks noGrp="1"/>
          </p:cNvSpPr>
          <p:nvPr>
            <p:ph type="subTitle" idx="1"/>
          </p:nvPr>
        </p:nvSpPr>
        <p:spPr>
          <a:xfrm>
            <a:off x="776893" y="1652587"/>
            <a:ext cx="10631336" cy="5009470"/>
          </a:xfrm>
        </p:spPr>
        <p:txBody>
          <a:bodyPr>
            <a:normAutofit fontScale="92500" lnSpcReduction="20000"/>
          </a:bodyPr>
          <a:lstStyle/>
          <a:p>
            <a:pPr marL="342900" indent="-342900" algn="l">
              <a:buFont typeface="Arial" panose="020B0604020202020204" pitchFamily="34" charset="0"/>
              <a:buChar char="•"/>
            </a:pPr>
            <a:r>
              <a:rPr lang="en-US" dirty="0" smtClean="0">
                <a:latin typeface="Twinkl" pitchFamily="2" charset="0"/>
              </a:rPr>
              <a:t>Be positive about school</a:t>
            </a:r>
          </a:p>
          <a:p>
            <a:pPr marL="342900" indent="-342900" algn="l">
              <a:buFont typeface="Arial" panose="020B0604020202020204" pitchFamily="34" charset="0"/>
              <a:buChar char="•"/>
            </a:pPr>
            <a:r>
              <a:rPr lang="en-US" dirty="0">
                <a:latin typeface="Twinkl" pitchFamily="2" charset="0"/>
              </a:rPr>
              <a:t>Bring your child to school every day and on </a:t>
            </a:r>
            <a:r>
              <a:rPr lang="en-US" dirty="0" smtClean="0">
                <a:latin typeface="Twinkl" pitchFamily="2" charset="0"/>
              </a:rPr>
              <a:t>time</a:t>
            </a:r>
          </a:p>
          <a:p>
            <a:pPr marL="342900" indent="-342900" algn="l">
              <a:buFont typeface="Arial" panose="020B0604020202020204" pitchFamily="34" charset="0"/>
              <a:buChar char="•"/>
            </a:pPr>
            <a:r>
              <a:rPr lang="en-US" dirty="0" smtClean="0">
                <a:latin typeface="Twinkl" pitchFamily="2" charset="0"/>
              </a:rPr>
              <a:t>Ensure your child has everything they need</a:t>
            </a:r>
          </a:p>
          <a:p>
            <a:pPr algn="l"/>
            <a:r>
              <a:rPr lang="en-US" dirty="0" smtClean="0">
                <a:latin typeface="Twinkl" pitchFamily="2" charset="0"/>
              </a:rPr>
              <a:t>Coat, boots and waterproofs, a drink in a refillable bottle, NAMED uniform</a:t>
            </a:r>
          </a:p>
          <a:p>
            <a:pPr marL="342900" indent="-342900" algn="l">
              <a:buFont typeface="Arial" panose="020B0604020202020204" pitchFamily="34" charset="0"/>
              <a:buChar char="•"/>
            </a:pPr>
            <a:r>
              <a:rPr lang="en-US" dirty="0" smtClean="0">
                <a:latin typeface="Twinkl" pitchFamily="2" charset="0"/>
              </a:rPr>
              <a:t>Help your child to have a settled start to their day – routine is important</a:t>
            </a:r>
          </a:p>
          <a:p>
            <a:pPr marL="342900" indent="-342900" algn="l">
              <a:buFont typeface="Arial" panose="020B0604020202020204" pitchFamily="34" charset="0"/>
              <a:buChar char="•"/>
            </a:pPr>
            <a:r>
              <a:rPr lang="en-US" dirty="0" smtClean="0">
                <a:latin typeface="Twinkl" pitchFamily="2" charset="0"/>
              </a:rPr>
              <a:t>Read to your child every day – even just for 5 minutes</a:t>
            </a:r>
          </a:p>
          <a:p>
            <a:pPr marL="342900" indent="-342900" algn="l">
              <a:buFont typeface="Arial" panose="020B0604020202020204" pitchFamily="34" charset="0"/>
              <a:buChar char="•"/>
            </a:pPr>
            <a:r>
              <a:rPr lang="en-US" dirty="0" err="1" smtClean="0">
                <a:latin typeface="Twinkl" pitchFamily="2" charset="0"/>
              </a:rPr>
              <a:t>Practise</a:t>
            </a:r>
            <a:r>
              <a:rPr lang="en-US" dirty="0" smtClean="0">
                <a:latin typeface="Twinkl" pitchFamily="2" charset="0"/>
              </a:rPr>
              <a:t> activities that come home - sounds</a:t>
            </a:r>
          </a:p>
          <a:p>
            <a:pPr marL="342900" indent="-342900" algn="l">
              <a:buFont typeface="Arial" panose="020B0604020202020204" pitchFamily="34" charset="0"/>
              <a:buChar char="•"/>
            </a:pPr>
            <a:r>
              <a:rPr lang="en-US" dirty="0" smtClean="0">
                <a:latin typeface="Twinkl" pitchFamily="2" charset="0"/>
              </a:rPr>
              <a:t>Log on to Class Dojo</a:t>
            </a:r>
          </a:p>
          <a:p>
            <a:pPr marL="342900" indent="-342900" algn="l">
              <a:buFont typeface="Arial" panose="020B0604020202020204" pitchFamily="34" charset="0"/>
              <a:buChar char="•"/>
            </a:pPr>
            <a:r>
              <a:rPr lang="en-US" dirty="0" smtClean="0">
                <a:latin typeface="Twinkl" pitchFamily="2" charset="0"/>
              </a:rPr>
              <a:t>Talk to your child about what has happened at school each day using Class Dojo </a:t>
            </a:r>
          </a:p>
          <a:p>
            <a:pPr marL="342900" indent="-342900" algn="l">
              <a:buFont typeface="Arial" panose="020B0604020202020204" pitchFamily="34" charset="0"/>
              <a:buChar char="•"/>
            </a:pPr>
            <a:r>
              <a:rPr lang="en-US" dirty="0" smtClean="0">
                <a:latin typeface="Twinkl" pitchFamily="2" charset="0"/>
              </a:rPr>
              <a:t>Become a member of our PTA to help to raise funds for us to support our curriculum</a:t>
            </a:r>
          </a:p>
          <a:p>
            <a:pPr marL="342900" indent="-342900" algn="l">
              <a:buFont typeface="Arial" panose="020B0604020202020204" pitchFamily="34" charset="0"/>
              <a:buChar char="•"/>
            </a:pPr>
            <a:r>
              <a:rPr lang="en-US" dirty="0" smtClean="0">
                <a:latin typeface="Twinkl" pitchFamily="2" charset="0"/>
              </a:rPr>
              <a:t>Complete a school readiness questionnaire to let us know how ready for school you feel your child is – be honest! We will use your answers and our observations to design our curriculum for the year. </a:t>
            </a:r>
            <a:endParaRPr lang="en-US" dirty="0">
              <a:latin typeface="Twinkl" pitchFamily="2" charset="0"/>
            </a:endParaRPr>
          </a:p>
        </p:txBody>
      </p:sp>
    </p:spTree>
    <p:extLst>
      <p:ext uri="{BB962C8B-B14F-4D97-AF65-F5344CB8AC3E}">
        <p14:creationId xmlns:p14="http://schemas.microsoft.com/office/powerpoint/2010/main" val="385155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893" y="283181"/>
            <a:ext cx="1985357" cy="1985357"/>
          </a:xfrm>
          <a:prstGeom prst="rect">
            <a:avLst/>
          </a:prstGeom>
        </p:spPr>
      </p:pic>
      <p:sp>
        <p:nvSpPr>
          <p:cNvPr id="5" name="Title 4"/>
          <p:cNvSpPr>
            <a:spLocks noGrp="1"/>
          </p:cNvSpPr>
          <p:nvPr>
            <p:ph type="ctrTitle"/>
          </p:nvPr>
        </p:nvSpPr>
        <p:spPr>
          <a:xfrm>
            <a:off x="620758" y="61776"/>
            <a:ext cx="6477000" cy="1033463"/>
          </a:xfrm>
        </p:spPr>
        <p:txBody>
          <a:bodyPr>
            <a:normAutofit/>
          </a:bodyPr>
          <a:lstStyle/>
          <a:p>
            <a:r>
              <a:rPr lang="en-US" dirty="0" smtClean="0">
                <a:latin typeface="SassoonPrimaryType" pitchFamily="2" charset="0"/>
              </a:rPr>
              <a:t>Class Dojo</a:t>
            </a:r>
            <a:endParaRPr lang="en-GB" dirty="0">
              <a:latin typeface="SassoonPrimaryType" pitchFamily="2" charset="0"/>
            </a:endParaRPr>
          </a:p>
        </p:txBody>
      </p:sp>
      <p:sp>
        <p:nvSpPr>
          <p:cNvPr id="6" name="Subtitle 5"/>
          <p:cNvSpPr>
            <a:spLocks noGrp="1"/>
          </p:cNvSpPr>
          <p:nvPr>
            <p:ph type="subTitle" idx="1"/>
          </p:nvPr>
        </p:nvSpPr>
        <p:spPr>
          <a:xfrm>
            <a:off x="776892" y="1652587"/>
            <a:ext cx="9490513" cy="4896259"/>
          </a:xfrm>
        </p:spPr>
        <p:txBody>
          <a:bodyPr>
            <a:normAutofit lnSpcReduction="10000"/>
          </a:bodyPr>
          <a:lstStyle/>
          <a:p>
            <a:pPr marL="342900" indent="-342900" algn="l">
              <a:buFont typeface="Arial" panose="020B0604020202020204" pitchFamily="34" charset="0"/>
              <a:buChar char="•"/>
            </a:pPr>
            <a:r>
              <a:rPr lang="en-US" dirty="0" smtClean="0">
                <a:latin typeface="Twinkl" pitchFamily="2" charset="0"/>
              </a:rPr>
              <a:t>Your child will come home with a log in invite for you. Scan the QR code on your phone and we will accept you onto the class page.</a:t>
            </a:r>
          </a:p>
          <a:p>
            <a:pPr marL="342900" indent="-342900" algn="l">
              <a:buFont typeface="Arial" panose="020B0604020202020204" pitchFamily="34" charset="0"/>
              <a:buChar char="•"/>
            </a:pPr>
            <a:r>
              <a:rPr lang="en-US" dirty="0" smtClean="0">
                <a:latin typeface="Twinkl" pitchFamily="2" charset="0"/>
              </a:rPr>
              <a:t>We will use this regularly to show you photos of what the children have been doing, things you need to remember and things that will be happening the following week. </a:t>
            </a:r>
          </a:p>
          <a:p>
            <a:pPr marL="342900" indent="-342900" algn="l">
              <a:buFont typeface="Arial" panose="020B0604020202020204" pitchFamily="34" charset="0"/>
              <a:buChar char="•"/>
            </a:pPr>
            <a:r>
              <a:rPr lang="en-US" dirty="0" smtClean="0">
                <a:latin typeface="Twinkl" pitchFamily="2" charset="0"/>
              </a:rPr>
              <a:t>We also use this to communicate with you on an individual basis if we don’t manage to see you face to face. We welcome you to use this as a way of communicating with us if you are unable to see us in the morning or at pick up time. </a:t>
            </a:r>
          </a:p>
          <a:p>
            <a:pPr marL="342900" indent="-342900" algn="l">
              <a:buFont typeface="Arial" panose="020B0604020202020204" pitchFamily="34" charset="0"/>
              <a:buChar char="•"/>
            </a:pPr>
            <a:r>
              <a:rPr lang="en-US" dirty="0" smtClean="0">
                <a:latin typeface="Twinkl" pitchFamily="2" charset="0"/>
              </a:rPr>
              <a:t>Please don’t hesitate to get in touch if you are worried about anything. It is also a great way to show us what your child is able to do and what you are proud of throughout the year. We regularly ask for photos to support the children’s learning. </a:t>
            </a:r>
          </a:p>
        </p:txBody>
      </p:sp>
      <p:pic>
        <p:nvPicPr>
          <p:cNvPr id="2" name="Picture 1"/>
          <p:cNvPicPr>
            <a:picLocks noChangeAspect="1"/>
          </p:cNvPicPr>
          <p:nvPr/>
        </p:nvPicPr>
        <p:blipFill>
          <a:blip r:embed="rId3"/>
          <a:stretch>
            <a:fillRect/>
          </a:stretch>
        </p:blipFill>
        <p:spPr>
          <a:xfrm>
            <a:off x="116200" y="61776"/>
            <a:ext cx="1931947" cy="1520402"/>
          </a:xfrm>
          <a:prstGeom prst="rect">
            <a:avLst/>
          </a:prstGeom>
        </p:spPr>
      </p:pic>
    </p:spTree>
    <p:extLst>
      <p:ext uri="{BB962C8B-B14F-4D97-AF65-F5344CB8AC3E}">
        <p14:creationId xmlns:p14="http://schemas.microsoft.com/office/powerpoint/2010/main" val="217233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0893" y="283181"/>
            <a:ext cx="1985357" cy="1985357"/>
          </a:xfrm>
          <a:prstGeom prst="rect">
            <a:avLst/>
          </a:prstGeom>
        </p:spPr>
      </p:pic>
      <p:pic>
        <p:nvPicPr>
          <p:cNvPr id="2" name="Picture 1"/>
          <p:cNvPicPr>
            <a:picLocks noChangeAspect="1"/>
          </p:cNvPicPr>
          <p:nvPr/>
        </p:nvPicPr>
        <p:blipFill>
          <a:blip r:embed="rId3"/>
          <a:stretch>
            <a:fillRect/>
          </a:stretch>
        </p:blipFill>
        <p:spPr>
          <a:xfrm>
            <a:off x="6705600" y="132186"/>
            <a:ext cx="1931947" cy="152040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5109" y="306994"/>
            <a:ext cx="3827145" cy="6067425"/>
          </a:xfrm>
          <a:prstGeom prst="rect">
            <a:avLst/>
          </a:prstGeom>
        </p:spPr>
      </p:pic>
      <p:cxnSp>
        <p:nvCxnSpPr>
          <p:cNvPr id="11" name="Straight Arrow Connector 10"/>
          <p:cNvCxnSpPr/>
          <p:nvPr/>
        </p:nvCxnSpPr>
        <p:spPr>
          <a:xfrm flipH="1">
            <a:off x="4638675" y="5162550"/>
            <a:ext cx="2066925" cy="9048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5" name="TextBox 4"/>
          <p:cNvSpPr txBox="1"/>
          <p:nvPr/>
        </p:nvSpPr>
        <p:spPr>
          <a:xfrm>
            <a:off x="6252756" y="2656113"/>
            <a:ext cx="5416730" cy="646331"/>
          </a:xfrm>
          <a:prstGeom prst="rect">
            <a:avLst/>
          </a:prstGeom>
          <a:noFill/>
        </p:spPr>
        <p:txBody>
          <a:bodyPr wrap="square" rtlCol="0">
            <a:spAutoFit/>
          </a:bodyPr>
          <a:lstStyle/>
          <a:p>
            <a:r>
              <a:rPr lang="en-US" dirty="0" smtClean="0">
                <a:latin typeface="Twinkl" pitchFamily="2" charset="0"/>
              </a:rPr>
              <a:t>If you already have children at the school you can add your child to your existing account</a:t>
            </a:r>
            <a:endParaRPr lang="en-GB" dirty="0">
              <a:latin typeface="Twinkl" pitchFamily="2" charset="0"/>
            </a:endParaRPr>
          </a:p>
        </p:txBody>
      </p:sp>
    </p:spTree>
    <p:extLst>
      <p:ext uri="{BB962C8B-B14F-4D97-AF65-F5344CB8AC3E}">
        <p14:creationId xmlns:p14="http://schemas.microsoft.com/office/powerpoint/2010/main" val="848081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7881" y="43749"/>
            <a:ext cx="1232110" cy="1232110"/>
          </a:xfrm>
          <a:prstGeom prst="rect">
            <a:avLst/>
          </a:prstGeom>
        </p:spPr>
      </p:pic>
      <p:pic>
        <p:nvPicPr>
          <p:cNvPr id="2" name="Picture 1"/>
          <p:cNvPicPr>
            <a:picLocks noChangeAspect="1"/>
          </p:cNvPicPr>
          <p:nvPr/>
        </p:nvPicPr>
        <p:blipFill>
          <a:blip r:embed="rId3"/>
          <a:stretch>
            <a:fillRect/>
          </a:stretch>
        </p:blipFill>
        <p:spPr>
          <a:xfrm>
            <a:off x="6705600" y="132186"/>
            <a:ext cx="1931947" cy="1520402"/>
          </a:xfrm>
          <a:prstGeom prst="rect">
            <a:avLst/>
          </a:prstGeom>
        </p:spPr>
      </p:pic>
      <p:sp>
        <p:nvSpPr>
          <p:cNvPr id="6" name="TextBox 5"/>
          <p:cNvSpPr txBox="1"/>
          <p:nvPr/>
        </p:nvSpPr>
        <p:spPr>
          <a:xfrm>
            <a:off x="452846" y="531223"/>
            <a:ext cx="4314001" cy="369332"/>
          </a:xfrm>
          <a:prstGeom prst="rect">
            <a:avLst/>
          </a:prstGeom>
          <a:noFill/>
        </p:spPr>
        <p:txBody>
          <a:bodyPr wrap="none" rtlCol="0">
            <a:spAutoFit/>
          </a:bodyPr>
          <a:lstStyle/>
          <a:p>
            <a:r>
              <a:rPr lang="en-US" dirty="0" smtClean="0">
                <a:latin typeface="Twinkl" pitchFamily="2" charset="0"/>
              </a:rPr>
              <a:t>Uploading work and photos for us to see</a:t>
            </a:r>
            <a:endParaRPr lang="en-GB" dirty="0">
              <a:latin typeface="Twinkl"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174" y="1275859"/>
            <a:ext cx="5212080" cy="469392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3733" y="1758043"/>
            <a:ext cx="3535680" cy="4899660"/>
          </a:xfrm>
          <a:prstGeom prst="rect">
            <a:avLst/>
          </a:prstGeom>
        </p:spPr>
      </p:pic>
    </p:spTree>
    <p:extLst>
      <p:ext uri="{BB962C8B-B14F-4D97-AF65-F5344CB8AC3E}">
        <p14:creationId xmlns:p14="http://schemas.microsoft.com/office/powerpoint/2010/main" val="2117293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7881" y="43749"/>
            <a:ext cx="1232110" cy="1232110"/>
          </a:xfrm>
          <a:prstGeom prst="rect">
            <a:avLst/>
          </a:prstGeom>
        </p:spPr>
      </p:pic>
      <p:pic>
        <p:nvPicPr>
          <p:cNvPr id="2" name="Picture 1"/>
          <p:cNvPicPr>
            <a:picLocks noChangeAspect="1"/>
          </p:cNvPicPr>
          <p:nvPr/>
        </p:nvPicPr>
        <p:blipFill>
          <a:blip r:embed="rId3"/>
          <a:stretch>
            <a:fillRect/>
          </a:stretch>
        </p:blipFill>
        <p:spPr>
          <a:xfrm>
            <a:off x="6705600" y="132186"/>
            <a:ext cx="1931947" cy="152040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360" y="262815"/>
            <a:ext cx="6492240" cy="6309360"/>
          </a:xfrm>
          <a:prstGeom prst="rect">
            <a:avLst/>
          </a:prstGeom>
        </p:spPr>
      </p:pic>
    </p:spTree>
    <p:extLst>
      <p:ext uri="{BB962C8B-B14F-4D97-AF65-F5344CB8AC3E}">
        <p14:creationId xmlns:p14="http://schemas.microsoft.com/office/powerpoint/2010/main" val="3609909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1025</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SassoonPrimaryType</vt:lpstr>
      <vt:lpstr>Twinkl</vt:lpstr>
      <vt:lpstr>Office Theme</vt:lpstr>
      <vt:lpstr>Welcome to Trewirgie Infants’ School!</vt:lpstr>
      <vt:lpstr>A day in Reception</vt:lpstr>
      <vt:lpstr>What is Independent Learning?</vt:lpstr>
      <vt:lpstr>What to expect in the first few weeks?</vt:lpstr>
      <vt:lpstr>How can you help?</vt:lpstr>
      <vt:lpstr>Class Dojo</vt:lpstr>
      <vt:lpstr>PowerPoint Presentation</vt:lpstr>
      <vt:lpstr>PowerPoint Presentation</vt:lpstr>
      <vt:lpstr>PowerPoint Presentation</vt:lpstr>
      <vt:lpstr>PowerPoint Presentation</vt:lpstr>
      <vt:lpstr>What will my child be learning?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Trewirgie Infants’ School!</dc:title>
  <dc:creator>Taryn Montgomery-Smith</dc:creator>
  <cp:lastModifiedBy>Mir Gwilliam-Parkes</cp:lastModifiedBy>
  <cp:revision>19</cp:revision>
  <dcterms:created xsi:type="dcterms:W3CDTF">2022-09-03T15:38:41Z</dcterms:created>
  <dcterms:modified xsi:type="dcterms:W3CDTF">2024-07-16T19:14:45Z</dcterms:modified>
  <cp:contentStatus/>
</cp:coreProperties>
</file>